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9"/>
  </p:notesMasterIdLst>
  <p:sldIdLst>
    <p:sldId id="274" r:id="rId5"/>
    <p:sldId id="606" r:id="rId6"/>
    <p:sldId id="692" r:id="rId7"/>
    <p:sldId id="695" r:id="rId8"/>
    <p:sldId id="696" r:id="rId9"/>
    <p:sldId id="697" r:id="rId10"/>
    <p:sldId id="698" r:id="rId11"/>
    <p:sldId id="699" r:id="rId12"/>
    <p:sldId id="700" r:id="rId13"/>
    <p:sldId id="702" r:id="rId14"/>
    <p:sldId id="703" r:id="rId15"/>
    <p:sldId id="704" r:id="rId16"/>
    <p:sldId id="705" r:id="rId17"/>
    <p:sldId id="706" r:id="rId18"/>
    <p:sldId id="707" r:id="rId19"/>
    <p:sldId id="708" r:id="rId20"/>
    <p:sldId id="709" r:id="rId21"/>
    <p:sldId id="710" r:id="rId22"/>
    <p:sldId id="711" r:id="rId23"/>
    <p:sldId id="712" r:id="rId24"/>
    <p:sldId id="713" r:id="rId25"/>
    <p:sldId id="714" r:id="rId26"/>
    <p:sldId id="715" r:id="rId27"/>
    <p:sldId id="717" r:id="rId28"/>
    <p:sldId id="718" r:id="rId29"/>
    <p:sldId id="719" r:id="rId30"/>
    <p:sldId id="722" r:id="rId31"/>
    <p:sldId id="721" r:id="rId32"/>
    <p:sldId id="720" r:id="rId33"/>
    <p:sldId id="723" r:id="rId34"/>
    <p:sldId id="724" r:id="rId35"/>
    <p:sldId id="725" r:id="rId36"/>
    <p:sldId id="726" r:id="rId37"/>
    <p:sldId id="694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4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5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684EC1-37F7-4213-AF92-0DB257ACFCB4}" type="datetimeFigureOut">
              <a:rPr lang="fi-FI" smtClean="0"/>
              <a:t>23.10.2019</a:t>
            </a:fld>
            <a:endParaRPr lang="fi-FI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40074-FF95-4BD9-9160-42A3679388F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96287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1217" y="4105462"/>
            <a:ext cx="8350898" cy="42920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000" b="1" i="1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696" y="1885822"/>
            <a:ext cx="5360605" cy="204237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251520" y="5822028"/>
            <a:ext cx="864096" cy="847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5" name="Kuva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57" y="5839156"/>
            <a:ext cx="673203" cy="76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89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 / OPETU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4697964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8441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V otsikko ja sisältö /TYTT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3200400" y="1368425"/>
            <a:ext cx="5393093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25773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V Otsikko ja sisältö / KART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656723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petu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5980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urella sydämellä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5147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rt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172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1898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2 sisältö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3886200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2364" y="1368424"/>
            <a:ext cx="4131129" cy="5135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7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3 sisältö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3886200" cy="2354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2364" y="1368424"/>
            <a:ext cx="4131129" cy="5135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331236" y="3900196"/>
            <a:ext cx="3886200" cy="2603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30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hjä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331235" y="261257"/>
            <a:ext cx="8486193" cy="62795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0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 / TYTT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4697964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6479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 / LABORANTT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4226766" y="1368425"/>
            <a:ext cx="4366727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8921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9105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7" r:id="rId2"/>
    <p:sldLayoutId id="2147483695" r:id="rId3"/>
    <p:sldLayoutId id="2147483675" r:id="rId4"/>
    <p:sldLayoutId id="2147483664" r:id="rId5"/>
    <p:sldLayoutId id="2147483674" r:id="rId6"/>
    <p:sldLayoutId id="2147483673" r:id="rId7"/>
    <p:sldLayoutId id="2147483678" r:id="rId8"/>
    <p:sldLayoutId id="2147483680" r:id="rId9"/>
    <p:sldLayoutId id="2147483681" r:id="rId10"/>
    <p:sldLayoutId id="2147483696" r:id="rId11"/>
    <p:sldLayoutId id="2147483679" r:id="rId12"/>
    <p:sldLayoutId id="214748369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217" y="4105462"/>
            <a:ext cx="8350898" cy="1196211"/>
          </a:xfrm>
        </p:spPr>
        <p:txBody>
          <a:bodyPr>
            <a:normAutofit/>
          </a:bodyPr>
          <a:lstStyle/>
          <a:p>
            <a:r>
              <a:rPr lang="fi-FI" dirty="0"/>
              <a:t>Basics in </a:t>
            </a:r>
            <a:r>
              <a:rPr lang="fi-FI" dirty="0" err="1"/>
              <a:t>programming</a:t>
            </a:r>
            <a:br>
              <a:rPr lang="fi-FI" dirty="0"/>
            </a:br>
            <a:br>
              <a:rPr lang="fi-FI" dirty="0"/>
            </a:br>
            <a:r>
              <a:rPr lang="fi-FI" dirty="0"/>
              <a:t>4.3.2019</a:t>
            </a:r>
          </a:p>
        </p:txBody>
      </p:sp>
    </p:spTree>
    <p:extLst>
      <p:ext uri="{BB962C8B-B14F-4D97-AF65-F5344CB8AC3E}">
        <p14:creationId xmlns:p14="http://schemas.microsoft.com/office/powerpoint/2010/main" val="4009268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major</a:t>
            </a:r>
            <a:r>
              <a:rPr lang="fi-FI" dirty="0"/>
              <a:t> </a:t>
            </a:r>
            <a:r>
              <a:rPr lang="fi-FI" dirty="0" err="1"/>
              <a:t>motivating</a:t>
            </a:r>
            <a:r>
              <a:rPr lang="fi-FI" dirty="0"/>
              <a:t> </a:t>
            </a:r>
            <a:r>
              <a:rPr lang="fi-FI" dirty="0" err="1"/>
              <a:t>factor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invention</a:t>
            </a:r>
            <a:r>
              <a:rPr lang="fi-FI" dirty="0"/>
              <a:t> of </a:t>
            </a:r>
            <a:r>
              <a:rPr lang="fi-FI" dirty="0" err="1"/>
              <a:t>object-oriented</a:t>
            </a:r>
            <a:r>
              <a:rPr lang="fi-FI" dirty="0"/>
              <a:t> </a:t>
            </a:r>
            <a:r>
              <a:rPr lang="fi-FI" dirty="0" err="1"/>
              <a:t>approach</a:t>
            </a:r>
            <a:r>
              <a:rPr lang="fi-FI" dirty="0"/>
              <a:t> is to </a:t>
            </a:r>
            <a:r>
              <a:rPr lang="fi-FI" dirty="0" err="1"/>
              <a:t>remove</a:t>
            </a:r>
            <a:r>
              <a:rPr lang="fi-FI" dirty="0"/>
              <a:t> </a:t>
            </a:r>
            <a:r>
              <a:rPr lang="fi-FI" dirty="0" err="1"/>
              <a:t>some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flaws</a:t>
            </a:r>
            <a:r>
              <a:rPr lang="fi-FI" dirty="0"/>
              <a:t> </a:t>
            </a:r>
            <a:r>
              <a:rPr lang="fi-FI" dirty="0" err="1"/>
              <a:t>encountered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procedural</a:t>
            </a:r>
            <a:r>
              <a:rPr lang="fi-FI" dirty="0"/>
              <a:t> </a:t>
            </a:r>
            <a:r>
              <a:rPr lang="fi-FI" dirty="0" err="1"/>
              <a:t>approach</a:t>
            </a:r>
            <a:r>
              <a:rPr lang="fi-FI" dirty="0"/>
              <a:t>. </a:t>
            </a:r>
          </a:p>
          <a:p>
            <a:endParaRPr lang="fi-FI" dirty="0"/>
          </a:p>
          <a:p>
            <a:r>
              <a:rPr lang="fi-FI" dirty="0"/>
              <a:t>OOP </a:t>
            </a:r>
            <a:r>
              <a:rPr lang="fi-FI" dirty="0" err="1"/>
              <a:t>treats</a:t>
            </a:r>
            <a:r>
              <a:rPr lang="fi-FI" dirty="0"/>
              <a:t> data as a </a:t>
            </a:r>
            <a:r>
              <a:rPr lang="fi-FI" dirty="0" err="1"/>
              <a:t>critical</a:t>
            </a:r>
            <a:r>
              <a:rPr lang="fi-FI" dirty="0"/>
              <a:t> </a:t>
            </a:r>
            <a:r>
              <a:rPr lang="fi-FI" dirty="0" err="1"/>
              <a:t>element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program</a:t>
            </a:r>
            <a:r>
              <a:rPr lang="fi-FI" dirty="0"/>
              <a:t> </a:t>
            </a:r>
            <a:r>
              <a:rPr lang="fi-FI" dirty="0" err="1"/>
              <a:t>development</a:t>
            </a:r>
            <a:r>
              <a:rPr lang="fi-FI" dirty="0"/>
              <a:t> and </a:t>
            </a:r>
            <a:r>
              <a:rPr lang="fi-FI" dirty="0" err="1"/>
              <a:t>does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allow</a:t>
            </a:r>
            <a:r>
              <a:rPr lang="fi-FI" dirty="0"/>
              <a:t> it to </a:t>
            </a:r>
            <a:r>
              <a:rPr lang="fi-FI" dirty="0" err="1"/>
              <a:t>flow</a:t>
            </a:r>
            <a:r>
              <a:rPr lang="fi-FI" dirty="0"/>
              <a:t> </a:t>
            </a:r>
            <a:r>
              <a:rPr lang="fi-FI" dirty="0" err="1"/>
              <a:t>freely</a:t>
            </a:r>
            <a:r>
              <a:rPr lang="fi-FI" dirty="0"/>
              <a:t> </a:t>
            </a:r>
            <a:r>
              <a:rPr lang="fi-FI" dirty="0" err="1"/>
              <a:t>around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system</a:t>
            </a:r>
            <a:r>
              <a:rPr lang="fi-FI" dirty="0"/>
              <a:t>. It ties data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closely</a:t>
            </a:r>
            <a:r>
              <a:rPr lang="fi-FI" dirty="0"/>
              <a:t>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function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operate</a:t>
            </a:r>
            <a:r>
              <a:rPr lang="fi-FI" dirty="0"/>
              <a:t> on it, and </a:t>
            </a:r>
            <a:r>
              <a:rPr lang="fi-FI" dirty="0" err="1"/>
              <a:t>protects</a:t>
            </a:r>
            <a:r>
              <a:rPr lang="fi-FI" dirty="0"/>
              <a:t> it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accidental</a:t>
            </a:r>
            <a:r>
              <a:rPr lang="fi-FI" dirty="0"/>
              <a:t> </a:t>
            </a:r>
            <a:r>
              <a:rPr lang="fi-FI" dirty="0" err="1"/>
              <a:t>modification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outside </a:t>
            </a:r>
            <a:r>
              <a:rPr lang="fi-FI" dirty="0" err="1"/>
              <a:t>function</a:t>
            </a:r>
            <a:endParaRPr lang="fi-FI" sz="20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Object-</a:t>
            </a:r>
            <a:r>
              <a:rPr lang="fi-FI" sz="2800" dirty="0" err="1"/>
              <a:t>orientated</a:t>
            </a:r>
            <a:r>
              <a:rPr lang="fi-FI" sz="2800" dirty="0"/>
              <a:t> </a:t>
            </a:r>
            <a:r>
              <a:rPr lang="fi-FI" sz="2800" dirty="0" err="1"/>
              <a:t>programming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632042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fi-FI" dirty="0"/>
              <a:t>OOP </a:t>
            </a:r>
            <a:r>
              <a:rPr lang="fi-FI" dirty="0" err="1"/>
              <a:t>allows</a:t>
            </a:r>
            <a:r>
              <a:rPr lang="fi-FI" dirty="0"/>
              <a:t> </a:t>
            </a:r>
            <a:r>
              <a:rPr lang="fi-FI" dirty="0" err="1"/>
              <a:t>decomposition</a:t>
            </a:r>
            <a:r>
              <a:rPr lang="fi-FI" dirty="0"/>
              <a:t> of a </a:t>
            </a:r>
            <a:r>
              <a:rPr lang="fi-FI" dirty="0" err="1"/>
              <a:t>problem</a:t>
            </a:r>
            <a:r>
              <a:rPr lang="fi-FI" dirty="0"/>
              <a:t> into a </a:t>
            </a:r>
            <a:r>
              <a:rPr lang="fi-FI" dirty="0" err="1"/>
              <a:t>number</a:t>
            </a:r>
            <a:r>
              <a:rPr lang="fi-FI" dirty="0"/>
              <a:t> of </a:t>
            </a:r>
            <a:r>
              <a:rPr lang="fi-FI" dirty="0" err="1"/>
              <a:t>entities</a:t>
            </a:r>
            <a:r>
              <a:rPr lang="fi-FI" dirty="0"/>
              <a:t> </a:t>
            </a:r>
            <a:r>
              <a:rPr lang="fi-FI" dirty="0" err="1"/>
              <a:t>called</a:t>
            </a:r>
            <a:r>
              <a:rPr lang="fi-FI" dirty="0"/>
              <a:t> </a:t>
            </a:r>
            <a:r>
              <a:rPr lang="fi-FI" dirty="0" err="1"/>
              <a:t>objects</a:t>
            </a:r>
            <a:r>
              <a:rPr lang="fi-FI" dirty="0"/>
              <a:t> and </a:t>
            </a:r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builds</a:t>
            </a:r>
            <a:r>
              <a:rPr lang="fi-FI" dirty="0"/>
              <a:t> data and </a:t>
            </a:r>
            <a:r>
              <a:rPr lang="fi-FI" dirty="0" err="1"/>
              <a:t>function</a:t>
            </a:r>
            <a:r>
              <a:rPr lang="fi-FI" dirty="0"/>
              <a:t> </a:t>
            </a:r>
            <a:r>
              <a:rPr lang="fi-FI" dirty="0" err="1"/>
              <a:t>around</a:t>
            </a:r>
            <a:r>
              <a:rPr lang="fi-FI" dirty="0"/>
              <a:t> </a:t>
            </a:r>
            <a:r>
              <a:rPr lang="fi-FI" dirty="0" err="1"/>
              <a:t>these</a:t>
            </a:r>
            <a:r>
              <a:rPr lang="fi-FI" dirty="0"/>
              <a:t> </a:t>
            </a:r>
            <a:r>
              <a:rPr lang="fi-FI" dirty="0" err="1"/>
              <a:t>objects</a:t>
            </a:r>
            <a:r>
              <a:rPr lang="fi-FI" dirty="0"/>
              <a:t>.</a:t>
            </a:r>
            <a:endParaRPr lang="fi-FI" sz="20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Object-</a:t>
            </a:r>
            <a:r>
              <a:rPr lang="fi-FI" sz="2800" dirty="0" err="1"/>
              <a:t>orientated</a:t>
            </a:r>
            <a:r>
              <a:rPr lang="fi-FI" sz="2800" dirty="0"/>
              <a:t> </a:t>
            </a:r>
            <a:r>
              <a:rPr lang="fi-FI" sz="2800" dirty="0" err="1"/>
              <a:t>programming</a:t>
            </a:r>
            <a:endParaRPr lang="fi-FI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77E162-0CDF-8143-8BC6-3EF49E235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316" y="3029525"/>
            <a:ext cx="5582098" cy="267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57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fi-FI" dirty="0" err="1"/>
              <a:t>Some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features</a:t>
            </a:r>
            <a:r>
              <a:rPr lang="fi-FI" dirty="0"/>
              <a:t> of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oriented</a:t>
            </a:r>
            <a:r>
              <a:rPr lang="fi-FI" dirty="0"/>
              <a:t> </a:t>
            </a:r>
            <a:r>
              <a:rPr lang="fi-FI" dirty="0" err="1"/>
              <a:t>programming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: </a:t>
            </a:r>
          </a:p>
          <a:p>
            <a:r>
              <a:rPr lang="fi-FI" sz="1800" dirty="0"/>
              <a:t>• </a:t>
            </a:r>
            <a:r>
              <a:rPr lang="fi-FI" sz="1800" dirty="0" err="1"/>
              <a:t>Emphasis</a:t>
            </a:r>
            <a:r>
              <a:rPr lang="fi-FI" sz="1800" dirty="0"/>
              <a:t> is on data </a:t>
            </a:r>
            <a:r>
              <a:rPr lang="fi-FI" sz="1800" dirty="0" err="1"/>
              <a:t>rather</a:t>
            </a:r>
            <a:r>
              <a:rPr lang="fi-FI" sz="1800" dirty="0"/>
              <a:t> </a:t>
            </a:r>
            <a:r>
              <a:rPr lang="fi-FI" sz="1800" dirty="0" err="1"/>
              <a:t>than</a:t>
            </a:r>
            <a:r>
              <a:rPr lang="fi-FI" sz="1800" dirty="0"/>
              <a:t> </a:t>
            </a:r>
            <a:r>
              <a:rPr lang="fi-FI" sz="1800" dirty="0" err="1"/>
              <a:t>procedure</a:t>
            </a:r>
            <a:r>
              <a:rPr lang="fi-FI" sz="1800" dirty="0"/>
              <a:t>. </a:t>
            </a:r>
          </a:p>
          <a:p>
            <a:r>
              <a:rPr lang="fi-FI" sz="1800" dirty="0"/>
              <a:t>• </a:t>
            </a:r>
            <a:r>
              <a:rPr lang="fi-FI" sz="1800" dirty="0" err="1"/>
              <a:t>Programs</a:t>
            </a:r>
            <a:r>
              <a:rPr lang="fi-FI" sz="1800" dirty="0"/>
              <a:t> </a:t>
            </a:r>
            <a:r>
              <a:rPr lang="fi-FI" sz="1800" dirty="0" err="1"/>
              <a:t>are</a:t>
            </a:r>
            <a:r>
              <a:rPr lang="fi-FI" sz="1800" dirty="0"/>
              <a:t> </a:t>
            </a:r>
            <a:r>
              <a:rPr lang="fi-FI" sz="1800" dirty="0" err="1"/>
              <a:t>divided</a:t>
            </a:r>
            <a:r>
              <a:rPr lang="fi-FI" sz="1800" dirty="0"/>
              <a:t> into </a:t>
            </a:r>
            <a:r>
              <a:rPr lang="fi-FI" sz="1800" dirty="0" err="1"/>
              <a:t>what</a:t>
            </a:r>
            <a:r>
              <a:rPr lang="fi-FI" sz="1800" dirty="0"/>
              <a:t> </a:t>
            </a:r>
            <a:r>
              <a:rPr lang="fi-FI" sz="1800" dirty="0" err="1"/>
              <a:t>are</a:t>
            </a:r>
            <a:r>
              <a:rPr lang="fi-FI" sz="1800" dirty="0"/>
              <a:t> </a:t>
            </a:r>
            <a:r>
              <a:rPr lang="fi-FI" sz="1800" dirty="0" err="1"/>
              <a:t>known</a:t>
            </a:r>
            <a:r>
              <a:rPr lang="fi-FI" sz="1800" dirty="0"/>
              <a:t> as </a:t>
            </a:r>
            <a:r>
              <a:rPr lang="fi-FI" sz="1800" dirty="0" err="1"/>
              <a:t>objects</a:t>
            </a:r>
            <a:r>
              <a:rPr lang="fi-FI" sz="1800" dirty="0"/>
              <a:t>. • Data </a:t>
            </a:r>
            <a:r>
              <a:rPr lang="fi-FI" sz="1800" dirty="0" err="1"/>
              <a:t>structures</a:t>
            </a:r>
            <a:r>
              <a:rPr lang="fi-FI" sz="1800" dirty="0"/>
              <a:t> </a:t>
            </a:r>
            <a:r>
              <a:rPr lang="fi-FI" sz="1800" dirty="0" err="1"/>
              <a:t>are</a:t>
            </a:r>
            <a:r>
              <a:rPr lang="fi-FI" sz="1800" dirty="0"/>
              <a:t> </a:t>
            </a:r>
            <a:r>
              <a:rPr lang="fi-FI" sz="1800" dirty="0" err="1"/>
              <a:t>designed</a:t>
            </a:r>
            <a:r>
              <a:rPr lang="fi-FI" sz="1800" dirty="0"/>
              <a:t> </a:t>
            </a:r>
            <a:r>
              <a:rPr lang="fi-FI" sz="1800" dirty="0" err="1"/>
              <a:t>such</a:t>
            </a:r>
            <a:r>
              <a:rPr lang="fi-FI" sz="1800" dirty="0"/>
              <a:t> </a:t>
            </a:r>
            <a:r>
              <a:rPr lang="fi-FI" sz="1800" dirty="0" err="1"/>
              <a:t>that</a:t>
            </a:r>
            <a:r>
              <a:rPr lang="fi-FI" sz="1800" dirty="0"/>
              <a:t> </a:t>
            </a:r>
            <a:r>
              <a:rPr lang="fi-FI" sz="1800" dirty="0" err="1"/>
              <a:t>they</a:t>
            </a:r>
            <a:r>
              <a:rPr lang="fi-FI" sz="1800" dirty="0"/>
              <a:t> </a:t>
            </a:r>
            <a:r>
              <a:rPr lang="fi-FI" sz="1800" dirty="0" err="1"/>
              <a:t>characterize</a:t>
            </a:r>
            <a:r>
              <a:rPr lang="fi-FI" sz="1800" dirty="0"/>
              <a:t> </a:t>
            </a:r>
            <a:r>
              <a:rPr lang="fi-FI" sz="1800" dirty="0" err="1"/>
              <a:t>the</a:t>
            </a:r>
            <a:r>
              <a:rPr lang="fi-FI" sz="1800" dirty="0"/>
              <a:t> </a:t>
            </a:r>
            <a:r>
              <a:rPr lang="fi-FI" sz="1800" dirty="0" err="1"/>
              <a:t>objects</a:t>
            </a:r>
            <a:r>
              <a:rPr lang="fi-FI" sz="1800" dirty="0"/>
              <a:t>. </a:t>
            </a:r>
          </a:p>
          <a:p>
            <a:r>
              <a:rPr lang="fi-FI" sz="1800" dirty="0"/>
              <a:t>• </a:t>
            </a:r>
            <a:r>
              <a:rPr lang="fi-FI" sz="1800" dirty="0" err="1"/>
              <a:t>Functions</a:t>
            </a:r>
            <a:r>
              <a:rPr lang="fi-FI" sz="1800" dirty="0"/>
              <a:t> </a:t>
            </a:r>
            <a:r>
              <a:rPr lang="fi-FI" sz="1800" dirty="0" err="1"/>
              <a:t>that</a:t>
            </a:r>
            <a:r>
              <a:rPr lang="fi-FI" sz="1800" dirty="0"/>
              <a:t> </a:t>
            </a:r>
            <a:r>
              <a:rPr lang="fi-FI" sz="1800" dirty="0" err="1"/>
              <a:t>operate</a:t>
            </a:r>
            <a:r>
              <a:rPr lang="fi-FI" sz="1800" dirty="0"/>
              <a:t> on </a:t>
            </a:r>
            <a:r>
              <a:rPr lang="fi-FI" sz="1800" dirty="0" err="1"/>
              <a:t>the</a:t>
            </a:r>
            <a:r>
              <a:rPr lang="fi-FI" sz="1800" dirty="0"/>
              <a:t> data of an </a:t>
            </a:r>
            <a:r>
              <a:rPr lang="fi-FI" sz="1800" dirty="0" err="1"/>
              <a:t>object</a:t>
            </a:r>
            <a:r>
              <a:rPr lang="fi-FI" sz="1800" dirty="0"/>
              <a:t> </a:t>
            </a:r>
            <a:r>
              <a:rPr lang="fi-FI" sz="1800" dirty="0" err="1"/>
              <a:t>are</a:t>
            </a:r>
            <a:r>
              <a:rPr lang="fi-FI" sz="1800" dirty="0"/>
              <a:t> ties </a:t>
            </a:r>
            <a:r>
              <a:rPr lang="fi-FI" sz="1800" dirty="0" err="1"/>
              <a:t>together</a:t>
            </a:r>
            <a:r>
              <a:rPr lang="fi-FI" sz="1800" dirty="0"/>
              <a:t> in </a:t>
            </a:r>
            <a:r>
              <a:rPr lang="fi-FI" sz="1800" dirty="0" err="1"/>
              <a:t>the</a:t>
            </a:r>
            <a:r>
              <a:rPr lang="fi-FI" sz="1800" dirty="0"/>
              <a:t> data </a:t>
            </a:r>
            <a:r>
              <a:rPr lang="fi-FI" sz="1800" dirty="0" err="1"/>
              <a:t>structure</a:t>
            </a:r>
            <a:r>
              <a:rPr lang="fi-FI" sz="1800" dirty="0"/>
              <a:t>.</a:t>
            </a:r>
          </a:p>
          <a:p>
            <a:r>
              <a:rPr lang="fi-FI" sz="1800" dirty="0"/>
              <a:t> • Data is </a:t>
            </a:r>
            <a:r>
              <a:rPr lang="fi-FI" sz="1800" dirty="0" err="1"/>
              <a:t>hidden</a:t>
            </a:r>
            <a:r>
              <a:rPr lang="fi-FI" sz="1800" dirty="0"/>
              <a:t> and </a:t>
            </a:r>
            <a:r>
              <a:rPr lang="fi-FI" sz="1800" dirty="0" err="1"/>
              <a:t>cannot</a:t>
            </a:r>
            <a:r>
              <a:rPr lang="fi-FI" sz="1800" dirty="0"/>
              <a:t> </a:t>
            </a:r>
            <a:r>
              <a:rPr lang="fi-FI" sz="1800" dirty="0" err="1"/>
              <a:t>be</a:t>
            </a:r>
            <a:r>
              <a:rPr lang="fi-FI" sz="1800" dirty="0"/>
              <a:t> </a:t>
            </a:r>
            <a:r>
              <a:rPr lang="fi-FI" sz="1800" dirty="0" err="1"/>
              <a:t>accessed</a:t>
            </a:r>
            <a:r>
              <a:rPr lang="fi-FI" sz="1800" dirty="0"/>
              <a:t> </a:t>
            </a:r>
            <a:r>
              <a:rPr lang="fi-FI" sz="1800" dirty="0" err="1"/>
              <a:t>by</a:t>
            </a:r>
            <a:r>
              <a:rPr lang="fi-FI" sz="1800" dirty="0"/>
              <a:t> </a:t>
            </a:r>
            <a:r>
              <a:rPr lang="fi-FI" sz="1800" dirty="0" err="1"/>
              <a:t>external</a:t>
            </a:r>
            <a:r>
              <a:rPr lang="fi-FI" sz="1800" dirty="0"/>
              <a:t> </a:t>
            </a:r>
            <a:r>
              <a:rPr lang="fi-FI" sz="1800" dirty="0" err="1"/>
              <a:t>function</a:t>
            </a:r>
            <a:r>
              <a:rPr lang="fi-FI" sz="1800" dirty="0"/>
              <a:t>. </a:t>
            </a:r>
          </a:p>
          <a:p>
            <a:r>
              <a:rPr lang="fi-FI" sz="1800" dirty="0"/>
              <a:t>• Objects </a:t>
            </a:r>
            <a:r>
              <a:rPr lang="fi-FI" sz="1800" dirty="0" err="1"/>
              <a:t>may</a:t>
            </a:r>
            <a:r>
              <a:rPr lang="fi-FI" sz="1800" dirty="0"/>
              <a:t> </a:t>
            </a:r>
            <a:r>
              <a:rPr lang="fi-FI" sz="1800" dirty="0" err="1"/>
              <a:t>communicate</a:t>
            </a:r>
            <a:r>
              <a:rPr lang="fi-FI" sz="1800" dirty="0"/>
              <a:t> </a:t>
            </a:r>
            <a:r>
              <a:rPr lang="fi-FI" sz="1800" dirty="0" err="1"/>
              <a:t>with</a:t>
            </a:r>
            <a:r>
              <a:rPr lang="fi-FI" sz="1800" dirty="0"/>
              <a:t> </a:t>
            </a:r>
            <a:r>
              <a:rPr lang="fi-FI" sz="1800" dirty="0" err="1"/>
              <a:t>each</a:t>
            </a:r>
            <a:r>
              <a:rPr lang="fi-FI" sz="1800" dirty="0"/>
              <a:t> </a:t>
            </a:r>
            <a:r>
              <a:rPr lang="fi-FI" sz="1800" dirty="0" err="1"/>
              <a:t>other</a:t>
            </a:r>
            <a:r>
              <a:rPr lang="fi-FI" sz="1800" dirty="0"/>
              <a:t> </a:t>
            </a:r>
            <a:r>
              <a:rPr lang="fi-FI" sz="1800" dirty="0" err="1"/>
              <a:t>through</a:t>
            </a:r>
            <a:r>
              <a:rPr lang="fi-FI" sz="1800" dirty="0"/>
              <a:t> </a:t>
            </a:r>
            <a:r>
              <a:rPr lang="fi-FI" sz="1800" dirty="0" err="1"/>
              <a:t>function</a:t>
            </a:r>
            <a:r>
              <a:rPr lang="fi-FI" sz="1800" dirty="0"/>
              <a:t>. </a:t>
            </a:r>
          </a:p>
          <a:p>
            <a:r>
              <a:rPr lang="fi-FI" sz="1800" dirty="0"/>
              <a:t>• New data and </a:t>
            </a:r>
            <a:r>
              <a:rPr lang="fi-FI" sz="1800" dirty="0" err="1"/>
              <a:t>functions</a:t>
            </a:r>
            <a:r>
              <a:rPr lang="fi-FI" sz="1800" dirty="0"/>
              <a:t> </a:t>
            </a:r>
            <a:r>
              <a:rPr lang="fi-FI" sz="1800" dirty="0" err="1"/>
              <a:t>can</a:t>
            </a:r>
            <a:r>
              <a:rPr lang="fi-FI" sz="1800" dirty="0"/>
              <a:t> </a:t>
            </a:r>
            <a:r>
              <a:rPr lang="fi-FI" sz="1800" dirty="0" err="1"/>
              <a:t>be</a:t>
            </a:r>
            <a:r>
              <a:rPr lang="fi-FI" sz="1800" dirty="0"/>
              <a:t> </a:t>
            </a:r>
            <a:r>
              <a:rPr lang="fi-FI" sz="1800" dirty="0" err="1"/>
              <a:t>easily</a:t>
            </a:r>
            <a:r>
              <a:rPr lang="fi-FI" sz="1800" dirty="0"/>
              <a:t> </a:t>
            </a:r>
            <a:r>
              <a:rPr lang="fi-FI" sz="1800" dirty="0" err="1"/>
              <a:t>added</a:t>
            </a:r>
            <a:r>
              <a:rPr lang="fi-FI" sz="1800" dirty="0"/>
              <a:t> </a:t>
            </a:r>
            <a:r>
              <a:rPr lang="fi-FI" sz="1800" dirty="0" err="1"/>
              <a:t>whenever</a:t>
            </a:r>
            <a:r>
              <a:rPr lang="fi-FI" sz="1800" dirty="0"/>
              <a:t> </a:t>
            </a:r>
            <a:r>
              <a:rPr lang="fi-FI" sz="1800" dirty="0" err="1"/>
              <a:t>necessary</a:t>
            </a:r>
            <a:r>
              <a:rPr lang="fi-FI" sz="1800" dirty="0"/>
              <a:t>. </a:t>
            </a:r>
          </a:p>
          <a:p>
            <a:r>
              <a:rPr lang="fi-FI" sz="1800" dirty="0"/>
              <a:t>• </a:t>
            </a:r>
            <a:r>
              <a:rPr lang="fi-FI" sz="1800" dirty="0" err="1"/>
              <a:t>Follows</a:t>
            </a:r>
            <a:r>
              <a:rPr lang="fi-FI" sz="1800" dirty="0"/>
              <a:t> </a:t>
            </a:r>
            <a:r>
              <a:rPr lang="fi-FI" sz="1800" dirty="0" err="1"/>
              <a:t>bottom</a:t>
            </a:r>
            <a:r>
              <a:rPr lang="fi-FI" sz="1800" dirty="0"/>
              <a:t> </a:t>
            </a:r>
            <a:r>
              <a:rPr lang="fi-FI" sz="1800" dirty="0" err="1"/>
              <a:t>up</a:t>
            </a:r>
            <a:r>
              <a:rPr lang="fi-FI" sz="1800" dirty="0"/>
              <a:t> </a:t>
            </a:r>
            <a:r>
              <a:rPr lang="fi-FI" sz="1800" dirty="0" err="1"/>
              <a:t>approach</a:t>
            </a:r>
            <a:r>
              <a:rPr lang="fi-FI" sz="1800" dirty="0"/>
              <a:t> in </a:t>
            </a:r>
            <a:r>
              <a:rPr lang="fi-FI" sz="1800" dirty="0" err="1"/>
              <a:t>program</a:t>
            </a:r>
            <a:r>
              <a:rPr lang="fi-FI" sz="1800" dirty="0"/>
              <a:t> design.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Object-</a:t>
            </a:r>
            <a:r>
              <a:rPr lang="fi-FI" sz="2800" dirty="0" err="1"/>
              <a:t>orientated</a:t>
            </a:r>
            <a:r>
              <a:rPr lang="fi-FI" sz="2800" dirty="0"/>
              <a:t> </a:t>
            </a:r>
            <a:r>
              <a:rPr lang="fi-FI" sz="2800" dirty="0" err="1"/>
              <a:t>programming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227508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fi-FI" dirty="0"/>
              <a:t>It is </a:t>
            </a:r>
            <a:r>
              <a:rPr lang="fi-FI" dirty="0" err="1"/>
              <a:t>necessary</a:t>
            </a:r>
            <a:r>
              <a:rPr lang="fi-FI" dirty="0"/>
              <a:t> to </a:t>
            </a:r>
            <a:r>
              <a:rPr lang="fi-FI" dirty="0" err="1"/>
              <a:t>understand</a:t>
            </a:r>
            <a:r>
              <a:rPr lang="fi-FI" dirty="0"/>
              <a:t> </a:t>
            </a:r>
            <a:r>
              <a:rPr lang="fi-FI" dirty="0" err="1"/>
              <a:t>some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concepts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extensively</a:t>
            </a:r>
            <a:r>
              <a:rPr lang="fi-FI" dirty="0"/>
              <a:t> in </a:t>
            </a:r>
            <a:r>
              <a:rPr lang="fi-FI" dirty="0" err="1"/>
              <a:t>object-oriented</a:t>
            </a:r>
            <a:r>
              <a:rPr lang="fi-FI" dirty="0"/>
              <a:t> </a:t>
            </a:r>
            <a:r>
              <a:rPr lang="fi-FI" dirty="0" err="1"/>
              <a:t>programming</a:t>
            </a:r>
            <a:r>
              <a:rPr lang="fi-FI" dirty="0"/>
              <a:t>. </a:t>
            </a:r>
            <a:r>
              <a:rPr lang="fi-FI" dirty="0" err="1"/>
              <a:t>These</a:t>
            </a:r>
            <a:r>
              <a:rPr lang="fi-FI" dirty="0"/>
              <a:t> </a:t>
            </a:r>
            <a:r>
              <a:rPr lang="fi-FI" dirty="0" err="1"/>
              <a:t>include</a:t>
            </a:r>
            <a:r>
              <a:rPr lang="fi-FI" dirty="0"/>
              <a:t>: </a:t>
            </a:r>
          </a:p>
          <a:p>
            <a:endParaRPr lang="fi-FI" dirty="0"/>
          </a:p>
          <a:p>
            <a:r>
              <a:rPr lang="fi-FI" sz="2000" dirty="0">
                <a:solidFill>
                  <a:schemeClr val="accent6">
                    <a:lumMod val="75000"/>
                  </a:schemeClr>
                </a:solidFill>
              </a:rPr>
              <a:t>• Objects </a:t>
            </a:r>
          </a:p>
          <a:p>
            <a:r>
              <a:rPr lang="fi-FI" sz="2000" dirty="0">
                <a:solidFill>
                  <a:schemeClr val="accent6">
                    <a:lumMod val="75000"/>
                  </a:schemeClr>
                </a:solidFill>
              </a:rPr>
              <a:t>• </a:t>
            </a:r>
            <a:r>
              <a:rPr lang="fi-FI" sz="2000" dirty="0" err="1">
                <a:solidFill>
                  <a:schemeClr val="accent6">
                    <a:lumMod val="75000"/>
                  </a:schemeClr>
                </a:solidFill>
              </a:rPr>
              <a:t>Classes</a:t>
            </a:r>
            <a:r>
              <a:rPr lang="fi-FI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r>
              <a:rPr lang="fi-FI" sz="2000" dirty="0">
                <a:solidFill>
                  <a:schemeClr val="accent6">
                    <a:lumMod val="75000"/>
                  </a:schemeClr>
                </a:solidFill>
              </a:rPr>
              <a:t>• Data </a:t>
            </a:r>
            <a:r>
              <a:rPr lang="fi-FI" sz="2000" dirty="0" err="1">
                <a:solidFill>
                  <a:schemeClr val="accent6">
                    <a:lumMod val="75000"/>
                  </a:schemeClr>
                </a:solidFill>
              </a:rPr>
              <a:t>abstraction</a:t>
            </a:r>
            <a:r>
              <a:rPr lang="fi-FI" sz="2000" dirty="0">
                <a:solidFill>
                  <a:schemeClr val="accent6">
                    <a:lumMod val="75000"/>
                  </a:schemeClr>
                </a:solidFill>
              </a:rPr>
              <a:t> and </a:t>
            </a:r>
            <a:r>
              <a:rPr lang="fi-FI" sz="2000" dirty="0" err="1">
                <a:solidFill>
                  <a:schemeClr val="accent6">
                    <a:lumMod val="75000"/>
                  </a:schemeClr>
                </a:solidFill>
              </a:rPr>
              <a:t>encapsulation</a:t>
            </a:r>
            <a:endParaRPr lang="fi-FI" sz="20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fi-FI" sz="2000" dirty="0">
                <a:solidFill>
                  <a:srgbClr val="FFC000"/>
                </a:solidFill>
              </a:rPr>
              <a:t> • </a:t>
            </a:r>
            <a:r>
              <a:rPr lang="fi-FI" sz="2000" dirty="0" err="1">
                <a:solidFill>
                  <a:srgbClr val="FFC000"/>
                </a:solidFill>
              </a:rPr>
              <a:t>Inheritance</a:t>
            </a:r>
            <a:r>
              <a:rPr lang="fi-FI" sz="2000" dirty="0">
                <a:solidFill>
                  <a:srgbClr val="FFC000"/>
                </a:solidFill>
              </a:rPr>
              <a:t> </a:t>
            </a:r>
          </a:p>
          <a:p>
            <a:r>
              <a:rPr lang="fi-FI" sz="2000" dirty="0">
                <a:solidFill>
                  <a:srgbClr val="FFC000"/>
                </a:solidFill>
              </a:rPr>
              <a:t>• </a:t>
            </a:r>
            <a:r>
              <a:rPr lang="fi-FI" sz="2000" dirty="0" err="1">
                <a:solidFill>
                  <a:srgbClr val="FFC000"/>
                </a:solidFill>
              </a:rPr>
              <a:t>Polymorphism</a:t>
            </a:r>
            <a:r>
              <a:rPr lang="fi-FI" sz="2000" dirty="0">
                <a:solidFill>
                  <a:srgbClr val="FFC000"/>
                </a:solidFill>
              </a:rPr>
              <a:t> </a:t>
            </a:r>
          </a:p>
          <a:p>
            <a:r>
              <a:rPr lang="fi-FI" sz="2000" dirty="0">
                <a:solidFill>
                  <a:srgbClr val="FF0000"/>
                </a:solidFill>
              </a:rPr>
              <a:t>• </a:t>
            </a:r>
            <a:r>
              <a:rPr lang="fi-FI" sz="2000" dirty="0" err="1">
                <a:solidFill>
                  <a:srgbClr val="FF0000"/>
                </a:solidFill>
              </a:rPr>
              <a:t>Dynamic</a:t>
            </a:r>
            <a:r>
              <a:rPr lang="fi-FI" sz="2000" dirty="0">
                <a:solidFill>
                  <a:srgbClr val="FF0000"/>
                </a:solidFill>
              </a:rPr>
              <a:t> </a:t>
            </a:r>
            <a:r>
              <a:rPr lang="fi-FI" sz="2000" dirty="0" err="1">
                <a:solidFill>
                  <a:srgbClr val="FF0000"/>
                </a:solidFill>
              </a:rPr>
              <a:t>binding</a:t>
            </a:r>
            <a:r>
              <a:rPr lang="fi-FI" sz="2000" dirty="0">
                <a:solidFill>
                  <a:srgbClr val="FF0000"/>
                </a:solidFill>
              </a:rPr>
              <a:t> </a:t>
            </a:r>
          </a:p>
          <a:p>
            <a:r>
              <a:rPr lang="fi-FI" sz="2000" dirty="0">
                <a:solidFill>
                  <a:srgbClr val="FF0000"/>
                </a:solidFill>
              </a:rPr>
              <a:t>• Message </a:t>
            </a:r>
            <a:r>
              <a:rPr lang="fi-FI" sz="2000" dirty="0" err="1">
                <a:solidFill>
                  <a:srgbClr val="FF0000"/>
                </a:solidFill>
              </a:rPr>
              <a:t>passing</a:t>
            </a:r>
            <a:endParaRPr lang="fi-FI" sz="1400" dirty="0">
              <a:solidFill>
                <a:srgbClr val="FF0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Basic </a:t>
            </a:r>
            <a:r>
              <a:rPr lang="fi-FI" sz="2800" dirty="0" err="1"/>
              <a:t>Concepts</a:t>
            </a:r>
            <a:r>
              <a:rPr lang="fi-FI" sz="2800" dirty="0"/>
              <a:t> of Object </a:t>
            </a:r>
            <a:r>
              <a:rPr lang="fi-FI" sz="2800" dirty="0" err="1"/>
              <a:t>Oriented</a:t>
            </a:r>
            <a:r>
              <a:rPr lang="fi-FI" sz="2800" dirty="0"/>
              <a:t> Programming</a:t>
            </a:r>
          </a:p>
        </p:txBody>
      </p:sp>
    </p:spTree>
    <p:extLst>
      <p:ext uri="{BB962C8B-B14F-4D97-AF65-F5344CB8AC3E}">
        <p14:creationId xmlns:p14="http://schemas.microsoft.com/office/powerpoint/2010/main" val="3094385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fi-FI" b="1" dirty="0"/>
              <a:t>Objects:</a:t>
            </a:r>
          </a:p>
          <a:p>
            <a:endParaRPr lang="fi-FI" dirty="0"/>
          </a:p>
          <a:p>
            <a:r>
              <a:rPr lang="fi-FI" dirty="0"/>
              <a:t>Objects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basic</a:t>
            </a:r>
            <a:r>
              <a:rPr lang="fi-FI" dirty="0"/>
              <a:t> </a:t>
            </a:r>
            <a:r>
              <a:rPr lang="fi-FI" dirty="0" err="1"/>
              <a:t>run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 </a:t>
            </a:r>
            <a:r>
              <a:rPr lang="fi-FI" dirty="0" err="1"/>
              <a:t>entities</a:t>
            </a:r>
            <a:r>
              <a:rPr lang="fi-FI" dirty="0"/>
              <a:t> in an </a:t>
            </a:r>
            <a:r>
              <a:rPr lang="fi-FI" dirty="0" err="1"/>
              <a:t>object-oriented</a:t>
            </a:r>
            <a:r>
              <a:rPr lang="fi-FI" dirty="0"/>
              <a:t> </a:t>
            </a:r>
            <a:r>
              <a:rPr lang="fi-FI" dirty="0" err="1"/>
              <a:t>system</a:t>
            </a:r>
            <a:r>
              <a:rPr lang="fi-FI" dirty="0"/>
              <a:t>. </a:t>
            </a:r>
            <a:r>
              <a:rPr lang="fi-FI" dirty="0" err="1"/>
              <a:t>They</a:t>
            </a:r>
            <a:r>
              <a:rPr lang="fi-FI" dirty="0"/>
              <a:t> </a:t>
            </a:r>
            <a:r>
              <a:rPr lang="fi-FI" dirty="0" err="1"/>
              <a:t>may</a:t>
            </a:r>
            <a:r>
              <a:rPr lang="fi-FI" dirty="0"/>
              <a:t> </a:t>
            </a:r>
            <a:r>
              <a:rPr lang="fi-FI" dirty="0" err="1"/>
              <a:t>represent</a:t>
            </a:r>
            <a:r>
              <a:rPr lang="fi-FI" dirty="0"/>
              <a:t> a person, a </a:t>
            </a:r>
            <a:r>
              <a:rPr lang="fi-FI" dirty="0" err="1"/>
              <a:t>place</a:t>
            </a:r>
            <a:r>
              <a:rPr lang="fi-FI" dirty="0"/>
              <a:t>, a </a:t>
            </a:r>
            <a:r>
              <a:rPr lang="fi-FI" dirty="0" err="1"/>
              <a:t>bank</a:t>
            </a:r>
            <a:r>
              <a:rPr lang="fi-FI" dirty="0"/>
              <a:t> </a:t>
            </a:r>
            <a:r>
              <a:rPr lang="fi-FI" dirty="0" err="1"/>
              <a:t>account</a:t>
            </a:r>
            <a:r>
              <a:rPr lang="fi-FI" dirty="0"/>
              <a:t>, a </a:t>
            </a:r>
            <a:r>
              <a:rPr lang="fi-FI" dirty="0" err="1"/>
              <a:t>table</a:t>
            </a:r>
            <a:r>
              <a:rPr lang="fi-FI" dirty="0"/>
              <a:t> of data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any</a:t>
            </a:r>
            <a:r>
              <a:rPr lang="fi-FI" dirty="0"/>
              <a:t> </a:t>
            </a:r>
            <a:r>
              <a:rPr lang="fi-FI" dirty="0" err="1"/>
              <a:t>item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program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to </a:t>
            </a:r>
            <a:r>
              <a:rPr lang="fi-FI" dirty="0" err="1"/>
              <a:t>handle</a:t>
            </a:r>
            <a:r>
              <a:rPr lang="fi-FI" dirty="0"/>
              <a:t>. </a:t>
            </a:r>
            <a:r>
              <a:rPr lang="fi-FI" dirty="0" err="1"/>
              <a:t>They</a:t>
            </a:r>
            <a:r>
              <a:rPr lang="fi-FI" dirty="0"/>
              <a:t> </a:t>
            </a:r>
            <a:r>
              <a:rPr lang="fi-FI" dirty="0" err="1"/>
              <a:t>may</a:t>
            </a:r>
            <a:r>
              <a:rPr lang="fi-FI" dirty="0"/>
              <a:t> 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represent</a:t>
            </a:r>
            <a:r>
              <a:rPr lang="fi-FI" dirty="0"/>
              <a:t> </a:t>
            </a:r>
            <a:r>
              <a:rPr lang="fi-FI" dirty="0" err="1"/>
              <a:t>user-defined</a:t>
            </a:r>
            <a:r>
              <a:rPr lang="fi-FI" dirty="0"/>
              <a:t> data </a:t>
            </a:r>
            <a:r>
              <a:rPr lang="fi-FI" dirty="0" err="1"/>
              <a:t>such</a:t>
            </a:r>
            <a:r>
              <a:rPr lang="fi-FI" dirty="0"/>
              <a:t> as </a:t>
            </a:r>
            <a:r>
              <a:rPr lang="fi-FI" dirty="0" err="1"/>
              <a:t>vectors</a:t>
            </a:r>
            <a:r>
              <a:rPr lang="fi-FI" dirty="0"/>
              <a:t>, </a:t>
            </a:r>
            <a:r>
              <a:rPr lang="fi-FI" dirty="0" err="1"/>
              <a:t>time</a:t>
            </a:r>
            <a:r>
              <a:rPr lang="fi-FI" dirty="0"/>
              <a:t> and </a:t>
            </a:r>
            <a:r>
              <a:rPr lang="fi-FI" dirty="0" err="1"/>
              <a:t>lists</a:t>
            </a:r>
            <a:r>
              <a:rPr lang="fi-FI" dirty="0"/>
              <a:t>.</a:t>
            </a:r>
          </a:p>
          <a:p>
            <a:endParaRPr lang="fi-FI" sz="1400" dirty="0">
              <a:solidFill>
                <a:srgbClr val="FF0000"/>
              </a:solidFill>
            </a:endParaRPr>
          </a:p>
          <a:p>
            <a:r>
              <a:rPr lang="fi-FI" dirty="0"/>
              <a:t>Program </a:t>
            </a:r>
            <a:r>
              <a:rPr lang="fi-FI" dirty="0" err="1"/>
              <a:t>objects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chosen</a:t>
            </a:r>
            <a:r>
              <a:rPr lang="fi-FI" dirty="0"/>
              <a:t> </a:t>
            </a:r>
            <a:r>
              <a:rPr lang="fi-FI" dirty="0" err="1"/>
              <a:t>such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they</a:t>
            </a:r>
            <a:r>
              <a:rPr lang="fi-FI" dirty="0"/>
              <a:t> </a:t>
            </a:r>
            <a:r>
              <a:rPr lang="fi-FI" dirty="0" err="1"/>
              <a:t>match</a:t>
            </a:r>
            <a:r>
              <a:rPr lang="fi-FI" dirty="0"/>
              <a:t> </a:t>
            </a:r>
            <a:r>
              <a:rPr lang="fi-FI" dirty="0" err="1"/>
              <a:t>closely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real-world</a:t>
            </a:r>
            <a:r>
              <a:rPr lang="fi-FI" dirty="0"/>
              <a:t> </a:t>
            </a:r>
            <a:r>
              <a:rPr lang="fi-FI" dirty="0" err="1"/>
              <a:t>objects</a:t>
            </a:r>
            <a:r>
              <a:rPr lang="fi-FI" dirty="0"/>
              <a:t>. Objects </a:t>
            </a:r>
            <a:r>
              <a:rPr lang="fi-FI" dirty="0" err="1"/>
              <a:t>take</a:t>
            </a:r>
            <a:r>
              <a:rPr lang="fi-FI" dirty="0"/>
              <a:t> </a:t>
            </a:r>
            <a:r>
              <a:rPr lang="fi-FI" dirty="0" err="1"/>
              <a:t>up</a:t>
            </a:r>
            <a:r>
              <a:rPr lang="fi-FI" dirty="0"/>
              <a:t> </a:t>
            </a:r>
            <a:r>
              <a:rPr lang="fi-FI" dirty="0" err="1"/>
              <a:t>space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memory</a:t>
            </a:r>
            <a:r>
              <a:rPr lang="fi-FI" dirty="0"/>
              <a:t> and </a:t>
            </a:r>
            <a:r>
              <a:rPr lang="fi-FI" dirty="0" err="1"/>
              <a:t>have</a:t>
            </a:r>
            <a:r>
              <a:rPr lang="fi-FI" dirty="0"/>
              <a:t> an </a:t>
            </a:r>
            <a:r>
              <a:rPr lang="fi-FI" dirty="0" err="1"/>
              <a:t>associated</a:t>
            </a:r>
            <a:r>
              <a:rPr lang="fi-FI" dirty="0"/>
              <a:t> </a:t>
            </a:r>
            <a:r>
              <a:rPr lang="fi-FI" dirty="0" err="1"/>
              <a:t>address</a:t>
            </a: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Basic </a:t>
            </a:r>
            <a:r>
              <a:rPr lang="fi-FI" sz="2800" dirty="0" err="1"/>
              <a:t>Concepts</a:t>
            </a:r>
            <a:r>
              <a:rPr lang="fi-FI" sz="2800" dirty="0"/>
              <a:t> of Object </a:t>
            </a:r>
            <a:r>
              <a:rPr lang="fi-FI" sz="2800" dirty="0" err="1"/>
              <a:t>Oriented</a:t>
            </a:r>
            <a:r>
              <a:rPr lang="fi-FI" sz="2800" dirty="0"/>
              <a:t> Programming</a:t>
            </a:r>
          </a:p>
        </p:txBody>
      </p:sp>
    </p:spTree>
    <p:extLst>
      <p:ext uri="{BB962C8B-B14F-4D97-AF65-F5344CB8AC3E}">
        <p14:creationId xmlns:p14="http://schemas.microsoft.com/office/powerpoint/2010/main" val="133620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fi-FI" b="1" dirty="0"/>
              <a:t>Objects:</a:t>
            </a:r>
          </a:p>
          <a:p>
            <a:endParaRPr lang="fi-FI" dirty="0"/>
          </a:p>
          <a:p>
            <a:r>
              <a:rPr lang="fi-FI" dirty="0" err="1"/>
              <a:t>When</a:t>
            </a:r>
            <a:r>
              <a:rPr lang="fi-FI" dirty="0"/>
              <a:t> a </a:t>
            </a:r>
            <a:r>
              <a:rPr lang="fi-FI" dirty="0" err="1"/>
              <a:t>program</a:t>
            </a:r>
            <a:r>
              <a:rPr lang="fi-FI" dirty="0"/>
              <a:t> is </a:t>
            </a:r>
            <a:r>
              <a:rPr lang="fi-FI" dirty="0" err="1"/>
              <a:t>executed</a:t>
            </a:r>
            <a:r>
              <a:rPr lang="fi-FI" dirty="0"/>
              <a:t>,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objects</a:t>
            </a:r>
            <a:r>
              <a:rPr lang="fi-FI" dirty="0"/>
              <a:t> </a:t>
            </a:r>
            <a:r>
              <a:rPr lang="fi-FI" dirty="0" err="1"/>
              <a:t>interact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sending</a:t>
            </a:r>
            <a:r>
              <a:rPr lang="fi-FI" dirty="0"/>
              <a:t> </a:t>
            </a:r>
            <a:r>
              <a:rPr lang="fi-FI" dirty="0" err="1"/>
              <a:t>messages</a:t>
            </a:r>
            <a:r>
              <a:rPr lang="fi-FI" dirty="0"/>
              <a:t> to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another</a:t>
            </a:r>
            <a:r>
              <a:rPr lang="fi-FI" dirty="0"/>
              <a:t>. </a:t>
            </a:r>
          </a:p>
          <a:p>
            <a:endParaRPr lang="fi-FI" dirty="0"/>
          </a:p>
          <a:p>
            <a:r>
              <a:rPr lang="fi-FI" dirty="0"/>
              <a:t>For </a:t>
            </a:r>
            <a:r>
              <a:rPr lang="fi-FI" dirty="0" err="1"/>
              <a:t>example</a:t>
            </a:r>
            <a:r>
              <a:rPr lang="fi-FI" dirty="0"/>
              <a:t>, </a:t>
            </a:r>
            <a:r>
              <a:rPr lang="fi-FI" dirty="0" err="1"/>
              <a:t>if</a:t>
            </a:r>
            <a:r>
              <a:rPr lang="fi-FI" dirty="0"/>
              <a:t> “</a:t>
            </a:r>
            <a:r>
              <a:rPr lang="fi-FI" dirty="0" err="1"/>
              <a:t>customer</a:t>
            </a:r>
            <a:r>
              <a:rPr lang="fi-FI" dirty="0"/>
              <a:t>” and “</a:t>
            </a:r>
            <a:r>
              <a:rPr lang="fi-FI" dirty="0" err="1"/>
              <a:t>account</a:t>
            </a:r>
            <a:r>
              <a:rPr lang="fi-FI" dirty="0"/>
              <a:t>” </a:t>
            </a:r>
            <a:r>
              <a:rPr lang="fi-FI" dirty="0" err="1"/>
              <a:t>are</a:t>
            </a:r>
            <a:r>
              <a:rPr lang="fi-FI" dirty="0"/>
              <a:t> to </a:t>
            </a:r>
            <a:r>
              <a:rPr lang="fi-FI" dirty="0" err="1"/>
              <a:t>object</a:t>
            </a:r>
            <a:r>
              <a:rPr lang="fi-FI" dirty="0"/>
              <a:t> in a </a:t>
            </a:r>
            <a:r>
              <a:rPr lang="fi-FI" dirty="0" err="1"/>
              <a:t>program</a:t>
            </a:r>
            <a:r>
              <a:rPr lang="fi-FI" dirty="0"/>
              <a:t>, </a:t>
            </a:r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customer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may</a:t>
            </a:r>
            <a:r>
              <a:rPr lang="fi-FI" dirty="0"/>
              <a:t> </a:t>
            </a:r>
            <a:r>
              <a:rPr lang="fi-FI" dirty="0" err="1"/>
              <a:t>send</a:t>
            </a:r>
            <a:r>
              <a:rPr lang="fi-FI" dirty="0"/>
              <a:t> a </a:t>
            </a:r>
            <a:r>
              <a:rPr lang="fi-FI" dirty="0" err="1"/>
              <a:t>message</a:t>
            </a:r>
            <a:r>
              <a:rPr lang="fi-FI" dirty="0"/>
              <a:t>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count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requesting</a:t>
            </a:r>
            <a:r>
              <a:rPr lang="fi-FI" dirty="0"/>
              <a:t> for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bank</a:t>
            </a:r>
            <a:r>
              <a:rPr lang="fi-FI" dirty="0"/>
              <a:t> </a:t>
            </a:r>
            <a:r>
              <a:rPr lang="fi-FI" dirty="0" err="1"/>
              <a:t>balance</a:t>
            </a:r>
            <a:r>
              <a:rPr lang="fi-FI" dirty="0"/>
              <a:t>. </a:t>
            </a:r>
            <a:r>
              <a:rPr lang="fi-FI" dirty="0" err="1"/>
              <a:t>Each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contain</a:t>
            </a:r>
            <a:r>
              <a:rPr lang="fi-FI" dirty="0"/>
              <a:t> data, and </a:t>
            </a:r>
            <a:r>
              <a:rPr lang="fi-FI" dirty="0" err="1"/>
              <a:t>code</a:t>
            </a:r>
            <a:r>
              <a:rPr lang="fi-FI" dirty="0"/>
              <a:t> to </a:t>
            </a:r>
            <a:r>
              <a:rPr lang="fi-FI" dirty="0" err="1"/>
              <a:t>manipulate</a:t>
            </a:r>
            <a:r>
              <a:rPr lang="fi-FI" dirty="0"/>
              <a:t> data.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Basic </a:t>
            </a:r>
            <a:r>
              <a:rPr lang="fi-FI" sz="2800" dirty="0" err="1"/>
              <a:t>Concepts</a:t>
            </a:r>
            <a:r>
              <a:rPr lang="fi-FI" sz="2800" dirty="0"/>
              <a:t> of Object </a:t>
            </a:r>
            <a:r>
              <a:rPr lang="fi-FI" sz="2800" dirty="0" err="1"/>
              <a:t>Oriented</a:t>
            </a:r>
            <a:r>
              <a:rPr lang="fi-FI" sz="2800" dirty="0"/>
              <a:t> Programming</a:t>
            </a:r>
          </a:p>
        </p:txBody>
      </p:sp>
    </p:spTree>
    <p:extLst>
      <p:ext uri="{BB962C8B-B14F-4D97-AF65-F5344CB8AC3E}">
        <p14:creationId xmlns:p14="http://schemas.microsoft.com/office/powerpoint/2010/main" val="1097948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fi-FI" b="1" dirty="0"/>
              <a:t>Objects:</a:t>
            </a:r>
          </a:p>
          <a:p>
            <a:endParaRPr lang="fi-FI" dirty="0"/>
          </a:p>
          <a:p>
            <a:r>
              <a:rPr lang="fi-FI" dirty="0"/>
              <a:t>Objects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interact</a:t>
            </a:r>
            <a:r>
              <a:rPr lang="fi-FI" dirty="0"/>
              <a:t> </a:t>
            </a:r>
            <a:r>
              <a:rPr lang="fi-FI" dirty="0" err="1"/>
              <a:t>without</a:t>
            </a:r>
            <a:r>
              <a:rPr lang="fi-FI" dirty="0"/>
              <a:t> </a:t>
            </a:r>
            <a:r>
              <a:rPr lang="fi-FI" dirty="0" err="1"/>
              <a:t>having</a:t>
            </a:r>
            <a:r>
              <a:rPr lang="fi-FI" dirty="0"/>
              <a:t> to </a:t>
            </a:r>
            <a:r>
              <a:rPr lang="fi-FI" dirty="0" err="1"/>
              <a:t>know</a:t>
            </a:r>
            <a:r>
              <a:rPr lang="fi-FI" dirty="0"/>
              <a:t> </a:t>
            </a:r>
            <a:r>
              <a:rPr lang="fi-FI" dirty="0" err="1"/>
              <a:t>details</a:t>
            </a:r>
            <a:r>
              <a:rPr lang="fi-FI" dirty="0"/>
              <a:t> of </a:t>
            </a:r>
            <a:r>
              <a:rPr lang="fi-FI" dirty="0" err="1"/>
              <a:t>each</a:t>
            </a:r>
            <a:r>
              <a:rPr lang="fi-FI" dirty="0"/>
              <a:t> </a:t>
            </a:r>
            <a:r>
              <a:rPr lang="fi-FI" dirty="0" err="1"/>
              <a:t>other’s</a:t>
            </a:r>
            <a:r>
              <a:rPr lang="fi-FI" dirty="0"/>
              <a:t> data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. It is a </a:t>
            </a:r>
            <a:r>
              <a:rPr lang="fi-FI" dirty="0" err="1"/>
              <a:t>sufficient</a:t>
            </a:r>
            <a:r>
              <a:rPr lang="fi-FI" dirty="0"/>
              <a:t> to </a:t>
            </a:r>
            <a:r>
              <a:rPr lang="fi-FI" dirty="0" err="1"/>
              <a:t>know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type</a:t>
            </a:r>
            <a:r>
              <a:rPr lang="fi-FI" dirty="0"/>
              <a:t> of </a:t>
            </a:r>
            <a:r>
              <a:rPr lang="fi-FI" dirty="0" err="1"/>
              <a:t>message</a:t>
            </a:r>
            <a:r>
              <a:rPr lang="fi-FI" dirty="0"/>
              <a:t> </a:t>
            </a:r>
            <a:r>
              <a:rPr lang="fi-FI" dirty="0" err="1"/>
              <a:t>accepted</a:t>
            </a:r>
            <a:r>
              <a:rPr lang="fi-FI" dirty="0"/>
              <a:t>, and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type</a:t>
            </a:r>
            <a:r>
              <a:rPr lang="fi-FI" dirty="0"/>
              <a:t> of </a:t>
            </a:r>
            <a:r>
              <a:rPr lang="fi-FI" dirty="0" err="1"/>
              <a:t>response</a:t>
            </a:r>
            <a:r>
              <a:rPr lang="fi-FI" dirty="0"/>
              <a:t> </a:t>
            </a:r>
            <a:r>
              <a:rPr lang="fi-FI" dirty="0" err="1"/>
              <a:t>returned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objects</a:t>
            </a:r>
            <a:r>
              <a:rPr lang="fi-FI" dirty="0"/>
              <a:t>.</a:t>
            </a:r>
          </a:p>
          <a:p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Basic </a:t>
            </a:r>
            <a:r>
              <a:rPr lang="fi-FI" sz="2800" dirty="0" err="1"/>
              <a:t>Concepts</a:t>
            </a:r>
            <a:r>
              <a:rPr lang="fi-FI" sz="2800" dirty="0"/>
              <a:t> of Object </a:t>
            </a:r>
            <a:r>
              <a:rPr lang="fi-FI" sz="2800" dirty="0" err="1"/>
              <a:t>Oriented</a:t>
            </a:r>
            <a:r>
              <a:rPr lang="fi-FI" sz="2800" dirty="0"/>
              <a:t> Programming</a:t>
            </a:r>
          </a:p>
        </p:txBody>
      </p:sp>
    </p:spTree>
    <p:extLst>
      <p:ext uri="{BB962C8B-B14F-4D97-AF65-F5344CB8AC3E}">
        <p14:creationId xmlns:p14="http://schemas.microsoft.com/office/powerpoint/2010/main" val="3497024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fi-FI" b="1" dirty="0"/>
              <a:t>Objects:</a:t>
            </a:r>
          </a:p>
          <a:p>
            <a:endParaRPr lang="fi-FI" dirty="0"/>
          </a:p>
          <a:p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Basic </a:t>
            </a:r>
            <a:r>
              <a:rPr lang="fi-FI" sz="2800" dirty="0" err="1"/>
              <a:t>Concepts</a:t>
            </a:r>
            <a:r>
              <a:rPr lang="fi-FI" sz="2800" dirty="0"/>
              <a:t> of Object </a:t>
            </a:r>
            <a:r>
              <a:rPr lang="fi-FI" sz="2800" dirty="0" err="1"/>
              <a:t>Oriented</a:t>
            </a:r>
            <a:r>
              <a:rPr lang="fi-FI" sz="2800" dirty="0"/>
              <a:t> Programming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662F8C-5127-034F-B271-10F25763C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343" y="2235778"/>
            <a:ext cx="5576044" cy="33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53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fi-FI" b="1" dirty="0"/>
              <a:t>Objects:</a:t>
            </a:r>
          </a:p>
          <a:p>
            <a:endParaRPr lang="fi-FI" dirty="0"/>
          </a:p>
          <a:p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Basic </a:t>
            </a:r>
            <a:r>
              <a:rPr lang="fi-FI" sz="2800" dirty="0" err="1"/>
              <a:t>Concepts</a:t>
            </a:r>
            <a:r>
              <a:rPr lang="fi-FI" sz="2800" dirty="0"/>
              <a:t> of Object </a:t>
            </a:r>
            <a:r>
              <a:rPr lang="fi-FI" sz="2800" dirty="0" err="1"/>
              <a:t>Oriented</a:t>
            </a:r>
            <a:r>
              <a:rPr lang="fi-FI" sz="2800" dirty="0"/>
              <a:t> Programming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9FD667-7141-EB4F-A7A5-687855995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668" y="2377787"/>
            <a:ext cx="61087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02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fi-FI" b="1" dirty="0"/>
              <a:t>Objects:</a:t>
            </a:r>
          </a:p>
          <a:p>
            <a:endParaRPr lang="fi-FI" dirty="0"/>
          </a:p>
          <a:p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Objects and </a:t>
            </a:r>
            <a:r>
              <a:rPr lang="fi-FI" sz="2800" dirty="0" err="1"/>
              <a:t>classes</a:t>
            </a:r>
            <a:r>
              <a:rPr lang="fi-FI" sz="2800" dirty="0"/>
              <a:t> in Python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9FD667-7141-EB4F-A7A5-687855995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668" y="2377787"/>
            <a:ext cx="61087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97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Object-</a:t>
            </a:r>
            <a:r>
              <a:rPr lang="fi-FI" sz="2800" dirty="0" err="1"/>
              <a:t>orientated</a:t>
            </a:r>
            <a:r>
              <a:rPr lang="fi-FI" sz="2800" dirty="0"/>
              <a:t> </a:t>
            </a:r>
            <a:r>
              <a:rPr lang="fi-FI" sz="2800" dirty="0" err="1"/>
              <a:t>programming</a:t>
            </a:r>
            <a:endParaRPr lang="fi-FI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3B3E61-7C44-3B41-87D9-88E8DB48E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36" y="1681017"/>
            <a:ext cx="4093140" cy="372456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8E42EE-D637-6A48-83EF-CF5DC3433E34}"/>
              </a:ext>
            </a:extLst>
          </p:cNvPr>
          <p:cNvCxnSpPr/>
          <p:nvPr/>
        </p:nvCxnSpPr>
        <p:spPr>
          <a:xfrm flipH="1">
            <a:off x="3752767" y="4729018"/>
            <a:ext cx="141316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B6B3C3-7AD4-904C-BD6B-3463629483D0}"/>
              </a:ext>
            </a:extLst>
          </p:cNvPr>
          <p:cNvCxnSpPr/>
          <p:nvPr/>
        </p:nvCxnSpPr>
        <p:spPr>
          <a:xfrm flipH="1">
            <a:off x="3752767" y="5181600"/>
            <a:ext cx="141316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5AC5C8E1-F148-EA4F-81B3-B0B34FE09182}"/>
              </a:ext>
            </a:extLst>
          </p:cNvPr>
          <p:cNvSpPr txBox="1">
            <a:spLocks/>
          </p:cNvSpPr>
          <p:nvPr/>
        </p:nvSpPr>
        <p:spPr>
          <a:xfrm>
            <a:off x="5165931" y="4325393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400" dirty="0" err="1">
                <a:solidFill>
                  <a:schemeClr val="tx1"/>
                </a:solidFill>
              </a:rPr>
              <a:t>So</a:t>
            </a:r>
            <a:r>
              <a:rPr lang="fi-FI" sz="2400" dirty="0">
                <a:solidFill>
                  <a:schemeClr val="tx1"/>
                </a:solidFill>
              </a:rPr>
              <a:t> </a:t>
            </a:r>
            <a:r>
              <a:rPr lang="fi-FI" sz="2400" dirty="0" err="1">
                <a:solidFill>
                  <a:schemeClr val="tx1"/>
                </a:solidFill>
              </a:rPr>
              <a:t>far</a:t>
            </a:r>
            <a:r>
              <a:rPr lang="fi-FI" sz="2400" dirty="0">
                <a:solidFill>
                  <a:schemeClr val="tx1"/>
                </a:solidFill>
              </a:rPr>
              <a:t> </a:t>
            </a:r>
            <a:r>
              <a:rPr lang="fi-FI" sz="2400" dirty="0" err="1">
                <a:solidFill>
                  <a:schemeClr val="tx1"/>
                </a:solidFill>
              </a:rPr>
              <a:t>we</a:t>
            </a:r>
            <a:r>
              <a:rPr lang="fi-FI" sz="2400" dirty="0">
                <a:solidFill>
                  <a:schemeClr val="tx1"/>
                </a:solidFill>
              </a:rPr>
              <a:t> </a:t>
            </a:r>
            <a:r>
              <a:rPr lang="fi-FI" sz="2400" dirty="0" err="1">
                <a:solidFill>
                  <a:schemeClr val="tx1"/>
                </a:solidFill>
              </a:rPr>
              <a:t>have</a:t>
            </a:r>
            <a:r>
              <a:rPr lang="fi-FI" sz="2400" dirty="0">
                <a:solidFill>
                  <a:schemeClr val="tx1"/>
                </a:solidFill>
              </a:rPr>
              <a:t> </a:t>
            </a:r>
            <a:r>
              <a:rPr lang="fi-FI" sz="2400" dirty="0" err="1">
                <a:solidFill>
                  <a:schemeClr val="tx1"/>
                </a:solidFill>
              </a:rPr>
              <a:t>been</a:t>
            </a:r>
            <a:r>
              <a:rPr lang="fi-FI" sz="2400" dirty="0">
                <a:solidFill>
                  <a:schemeClr val="tx1"/>
                </a:solidFill>
              </a:rPr>
              <a:t> </a:t>
            </a:r>
            <a:r>
              <a:rPr lang="fi-FI" sz="2400" dirty="0" err="1">
                <a:solidFill>
                  <a:schemeClr val="tx1"/>
                </a:solidFill>
              </a:rPr>
              <a:t>here</a:t>
            </a:r>
            <a:endParaRPr lang="fi-FI" sz="2400" dirty="0">
              <a:solidFill>
                <a:schemeClr val="tx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31E12C1-AF2B-964D-ABDC-155BA63269C3}"/>
              </a:ext>
            </a:extLst>
          </p:cNvPr>
          <p:cNvSpPr txBox="1">
            <a:spLocks/>
          </p:cNvSpPr>
          <p:nvPr/>
        </p:nvSpPr>
        <p:spPr>
          <a:xfrm>
            <a:off x="5165930" y="4753497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400" dirty="0" err="1">
                <a:solidFill>
                  <a:schemeClr val="tx1"/>
                </a:solidFill>
              </a:rPr>
              <a:t>This</a:t>
            </a:r>
            <a:r>
              <a:rPr lang="fi-FI" sz="2400" dirty="0">
                <a:solidFill>
                  <a:schemeClr val="tx1"/>
                </a:solidFill>
              </a:rPr>
              <a:t> is </a:t>
            </a:r>
            <a:r>
              <a:rPr lang="fi-FI" sz="2400" dirty="0" err="1">
                <a:solidFill>
                  <a:schemeClr val="tx1"/>
                </a:solidFill>
              </a:rPr>
              <a:t>were</a:t>
            </a:r>
            <a:r>
              <a:rPr lang="fi-FI" sz="2400" dirty="0">
                <a:solidFill>
                  <a:schemeClr val="tx1"/>
                </a:solidFill>
              </a:rPr>
              <a:t> </a:t>
            </a:r>
            <a:r>
              <a:rPr lang="fi-FI" sz="2400" dirty="0" err="1">
                <a:solidFill>
                  <a:schemeClr val="tx1"/>
                </a:solidFill>
              </a:rPr>
              <a:t>we</a:t>
            </a:r>
            <a:r>
              <a:rPr lang="fi-FI" sz="2400" dirty="0">
                <a:solidFill>
                  <a:schemeClr val="tx1"/>
                </a:solidFill>
              </a:rPr>
              <a:t> </a:t>
            </a:r>
            <a:r>
              <a:rPr lang="fi-FI" sz="2400" dirty="0" err="1">
                <a:solidFill>
                  <a:schemeClr val="tx1"/>
                </a:solidFill>
              </a:rPr>
              <a:t>are</a:t>
            </a:r>
            <a:r>
              <a:rPr lang="fi-FI" sz="2400" dirty="0">
                <a:solidFill>
                  <a:schemeClr val="tx1"/>
                </a:solidFill>
              </a:rPr>
              <a:t> </a:t>
            </a:r>
            <a:r>
              <a:rPr lang="fi-FI" sz="2400" dirty="0" err="1">
                <a:solidFill>
                  <a:schemeClr val="tx1"/>
                </a:solidFill>
              </a:rPr>
              <a:t>going</a:t>
            </a:r>
            <a:endParaRPr lang="fi-FI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683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fi-FI" b="1" dirty="0" err="1"/>
              <a:t>Classes</a:t>
            </a:r>
            <a:r>
              <a:rPr lang="fi-FI" b="1" dirty="0"/>
              <a:t>:</a:t>
            </a:r>
          </a:p>
          <a:p>
            <a:endParaRPr lang="fi-FI" dirty="0"/>
          </a:p>
          <a:p>
            <a:r>
              <a:rPr lang="fi-FI" dirty="0"/>
              <a:t>Objects </a:t>
            </a:r>
            <a:r>
              <a:rPr lang="fi-FI" dirty="0" err="1"/>
              <a:t>contain</a:t>
            </a:r>
            <a:r>
              <a:rPr lang="fi-FI" dirty="0"/>
              <a:t> data, and </a:t>
            </a:r>
            <a:r>
              <a:rPr lang="fi-FI" dirty="0" err="1"/>
              <a:t>code</a:t>
            </a:r>
            <a:r>
              <a:rPr lang="fi-FI" dirty="0"/>
              <a:t> to </a:t>
            </a:r>
            <a:r>
              <a:rPr lang="fi-FI" dirty="0" err="1"/>
              <a:t>manipulate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data.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entire</a:t>
            </a:r>
            <a:r>
              <a:rPr lang="fi-FI" dirty="0"/>
              <a:t> set of data and </a:t>
            </a:r>
            <a:r>
              <a:rPr lang="fi-FI" dirty="0" err="1"/>
              <a:t>code</a:t>
            </a:r>
            <a:r>
              <a:rPr lang="fi-FI" dirty="0"/>
              <a:t> of an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made a </a:t>
            </a:r>
            <a:r>
              <a:rPr lang="fi-FI" dirty="0" err="1"/>
              <a:t>user-defined</a:t>
            </a:r>
            <a:r>
              <a:rPr lang="fi-FI" dirty="0"/>
              <a:t> data </a:t>
            </a:r>
            <a:r>
              <a:rPr lang="fi-FI" dirty="0" err="1"/>
              <a:t>type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help of </a:t>
            </a:r>
            <a:r>
              <a:rPr lang="fi-FI" dirty="0" err="1"/>
              <a:t>class</a:t>
            </a:r>
            <a:r>
              <a:rPr lang="fi-FI" dirty="0"/>
              <a:t>. </a:t>
            </a:r>
          </a:p>
          <a:p>
            <a:endParaRPr lang="fi-FI" b="1" dirty="0"/>
          </a:p>
          <a:p>
            <a:r>
              <a:rPr lang="fi-FI" b="1" dirty="0"/>
              <a:t>Objects </a:t>
            </a:r>
            <a:r>
              <a:rPr lang="fi-FI" b="1" dirty="0" err="1"/>
              <a:t>are</a:t>
            </a:r>
            <a:r>
              <a:rPr lang="fi-FI" b="1" dirty="0"/>
              <a:t> </a:t>
            </a:r>
            <a:r>
              <a:rPr lang="fi-FI" b="1" dirty="0" err="1"/>
              <a:t>variables</a:t>
            </a:r>
            <a:r>
              <a:rPr lang="fi-FI" b="1" dirty="0"/>
              <a:t> of </a:t>
            </a:r>
            <a:r>
              <a:rPr lang="fi-FI" b="1" dirty="0" err="1"/>
              <a:t>the</a:t>
            </a:r>
            <a:r>
              <a:rPr lang="fi-FI" b="1" dirty="0"/>
              <a:t> </a:t>
            </a:r>
            <a:r>
              <a:rPr lang="fi-FI" b="1" dirty="0" err="1"/>
              <a:t>type</a:t>
            </a:r>
            <a:r>
              <a:rPr lang="fi-FI" b="1" dirty="0"/>
              <a:t> </a:t>
            </a:r>
            <a:r>
              <a:rPr lang="fi-FI" b="1" dirty="0" err="1"/>
              <a:t>class</a:t>
            </a:r>
            <a:r>
              <a:rPr lang="fi-FI" b="1" dirty="0"/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Basic </a:t>
            </a:r>
            <a:r>
              <a:rPr lang="fi-FI" sz="2800" dirty="0" err="1"/>
              <a:t>Concepts</a:t>
            </a:r>
            <a:r>
              <a:rPr lang="fi-FI" sz="2800" dirty="0"/>
              <a:t> of Object </a:t>
            </a:r>
            <a:r>
              <a:rPr lang="fi-FI" sz="2800" dirty="0" err="1"/>
              <a:t>Oriented</a:t>
            </a:r>
            <a:r>
              <a:rPr lang="fi-FI" sz="2800" dirty="0"/>
              <a:t> Programming</a:t>
            </a:r>
          </a:p>
        </p:txBody>
      </p:sp>
    </p:spTree>
    <p:extLst>
      <p:ext uri="{BB962C8B-B14F-4D97-AF65-F5344CB8AC3E}">
        <p14:creationId xmlns:p14="http://schemas.microsoft.com/office/powerpoint/2010/main" val="3226445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fi-FI" b="1" dirty="0" err="1"/>
              <a:t>Classes</a:t>
            </a:r>
            <a:r>
              <a:rPr lang="fi-FI" b="1" dirty="0"/>
              <a:t>:</a:t>
            </a:r>
          </a:p>
          <a:p>
            <a:endParaRPr lang="fi-FI" dirty="0"/>
          </a:p>
          <a:p>
            <a:r>
              <a:rPr lang="fi-FI" dirty="0"/>
              <a:t>For </a:t>
            </a:r>
            <a:r>
              <a:rPr lang="fi-FI" dirty="0" err="1"/>
              <a:t>examples</a:t>
            </a:r>
            <a:r>
              <a:rPr lang="fi-FI" dirty="0"/>
              <a:t>, Mango, Apple and </a:t>
            </a:r>
            <a:r>
              <a:rPr lang="fi-FI" dirty="0" err="1"/>
              <a:t>Orange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members</a:t>
            </a:r>
            <a:r>
              <a:rPr lang="fi-FI" dirty="0"/>
              <a:t> of </a:t>
            </a:r>
            <a:r>
              <a:rPr lang="fi-FI" dirty="0" err="1"/>
              <a:t>class</a:t>
            </a:r>
            <a:r>
              <a:rPr lang="fi-FI" dirty="0"/>
              <a:t> </a:t>
            </a:r>
            <a:r>
              <a:rPr lang="fi-FI" dirty="0" err="1"/>
              <a:t>Fruit</a:t>
            </a:r>
            <a:r>
              <a:rPr lang="fi-FI" dirty="0"/>
              <a:t>. </a:t>
            </a:r>
          </a:p>
          <a:p>
            <a:r>
              <a:rPr lang="fi-FI" dirty="0" err="1"/>
              <a:t>Classes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user-defined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types</a:t>
            </a:r>
            <a:r>
              <a:rPr lang="fi-FI" dirty="0"/>
              <a:t> and </a:t>
            </a:r>
            <a:r>
              <a:rPr lang="fi-FI" dirty="0" err="1"/>
              <a:t>behave</a:t>
            </a:r>
            <a:r>
              <a:rPr lang="fi-FI" dirty="0"/>
              <a:t> </a:t>
            </a:r>
            <a:r>
              <a:rPr lang="fi-FI" dirty="0" err="1"/>
              <a:t>like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built</a:t>
            </a:r>
            <a:r>
              <a:rPr lang="fi-FI" dirty="0"/>
              <a:t>-in </a:t>
            </a:r>
            <a:r>
              <a:rPr lang="fi-FI" dirty="0" err="1"/>
              <a:t>types</a:t>
            </a:r>
            <a:r>
              <a:rPr lang="fi-FI" dirty="0"/>
              <a:t> of a </a:t>
            </a:r>
            <a:r>
              <a:rPr lang="fi-FI" dirty="0" err="1"/>
              <a:t>programming</a:t>
            </a:r>
            <a:r>
              <a:rPr lang="fi-FI" dirty="0"/>
              <a:t> </a:t>
            </a:r>
            <a:r>
              <a:rPr lang="fi-FI" dirty="0" err="1"/>
              <a:t>language</a:t>
            </a:r>
            <a:r>
              <a:rPr lang="fi-FI" dirty="0"/>
              <a:t>. </a:t>
            </a:r>
          </a:p>
          <a:p>
            <a:endParaRPr lang="fi-FI" dirty="0"/>
          </a:p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syntax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to </a:t>
            </a:r>
            <a:r>
              <a:rPr lang="fi-FI" dirty="0" err="1"/>
              <a:t>create</a:t>
            </a:r>
            <a:r>
              <a:rPr lang="fi-FI" dirty="0"/>
              <a:t> an </a:t>
            </a:r>
            <a:r>
              <a:rPr lang="fi-FI" dirty="0" err="1"/>
              <a:t>object</a:t>
            </a:r>
            <a:r>
              <a:rPr lang="fi-FI" dirty="0"/>
              <a:t> is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syntax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to </a:t>
            </a:r>
            <a:r>
              <a:rPr lang="fi-FI" dirty="0" err="1"/>
              <a:t>create</a:t>
            </a:r>
            <a:r>
              <a:rPr lang="fi-FI" dirty="0"/>
              <a:t> an </a:t>
            </a:r>
            <a:r>
              <a:rPr lang="fi-FI" dirty="0" err="1"/>
              <a:t>String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in Python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Basic </a:t>
            </a:r>
            <a:r>
              <a:rPr lang="fi-FI" sz="2800" dirty="0" err="1"/>
              <a:t>Concepts</a:t>
            </a:r>
            <a:r>
              <a:rPr lang="fi-FI" sz="2800" dirty="0"/>
              <a:t> of Object </a:t>
            </a:r>
            <a:r>
              <a:rPr lang="fi-FI" sz="2800" dirty="0" err="1"/>
              <a:t>Oriented</a:t>
            </a:r>
            <a:r>
              <a:rPr lang="fi-FI" sz="2800" dirty="0"/>
              <a:t> Programming</a:t>
            </a:r>
          </a:p>
        </p:txBody>
      </p:sp>
    </p:spTree>
    <p:extLst>
      <p:ext uri="{BB962C8B-B14F-4D97-AF65-F5344CB8AC3E}">
        <p14:creationId xmlns:p14="http://schemas.microsoft.com/office/powerpoint/2010/main" val="2970548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fi-FI" b="1" dirty="0" err="1"/>
              <a:t>Classes</a:t>
            </a:r>
            <a:r>
              <a:rPr lang="fi-FI" b="1" dirty="0"/>
              <a:t>:</a:t>
            </a:r>
          </a:p>
          <a:p>
            <a:endParaRPr lang="fi-FI" dirty="0"/>
          </a:p>
          <a:p>
            <a:r>
              <a:rPr lang="fi-FI" dirty="0"/>
              <a:t>For </a:t>
            </a:r>
            <a:r>
              <a:rPr lang="fi-FI" dirty="0" err="1"/>
              <a:t>examples</a:t>
            </a:r>
            <a:r>
              <a:rPr lang="fi-FI" dirty="0"/>
              <a:t>, Mango, Apple and </a:t>
            </a:r>
            <a:r>
              <a:rPr lang="fi-FI" dirty="0" err="1"/>
              <a:t>Orange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members</a:t>
            </a:r>
            <a:r>
              <a:rPr lang="fi-FI" dirty="0"/>
              <a:t> of </a:t>
            </a:r>
            <a:r>
              <a:rPr lang="fi-FI" dirty="0" err="1"/>
              <a:t>class</a:t>
            </a:r>
            <a:r>
              <a:rPr lang="fi-FI" dirty="0"/>
              <a:t> </a:t>
            </a:r>
            <a:r>
              <a:rPr lang="fi-FI" dirty="0" err="1"/>
              <a:t>Fruit</a:t>
            </a:r>
            <a:r>
              <a:rPr lang="fi-FI" dirty="0"/>
              <a:t>. </a:t>
            </a:r>
          </a:p>
          <a:p>
            <a:r>
              <a:rPr lang="fi-FI" dirty="0" err="1"/>
              <a:t>Classes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user-defined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types</a:t>
            </a:r>
            <a:r>
              <a:rPr lang="fi-FI" dirty="0"/>
              <a:t> and </a:t>
            </a:r>
            <a:r>
              <a:rPr lang="fi-FI" dirty="0" err="1"/>
              <a:t>behave</a:t>
            </a:r>
            <a:r>
              <a:rPr lang="fi-FI" dirty="0"/>
              <a:t> </a:t>
            </a:r>
            <a:r>
              <a:rPr lang="fi-FI" dirty="0" err="1"/>
              <a:t>like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built</a:t>
            </a:r>
            <a:r>
              <a:rPr lang="fi-FI" dirty="0"/>
              <a:t>-in </a:t>
            </a:r>
            <a:r>
              <a:rPr lang="fi-FI" dirty="0" err="1"/>
              <a:t>types</a:t>
            </a:r>
            <a:r>
              <a:rPr lang="fi-FI" dirty="0"/>
              <a:t> of a </a:t>
            </a:r>
            <a:r>
              <a:rPr lang="fi-FI" dirty="0" err="1"/>
              <a:t>programming</a:t>
            </a:r>
            <a:r>
              <a:rPr lang="fi-FI" dirty="0"/>
              <a:t> </a:t>
            </a:r>
            <a:r>
              <a:rPr lang="fi-FI" dirty="0" err="1"/>
              <a:t>language</a:t>
            </a:r>
            <a:r>
              <a:rPr lang="fi-FI" dirty="0"/>
              <a:t>. </a:t>
            </a:r>
          </a:p>
          <a:p>
            <a:endParaRPr lang="fi-FI" dirty="0"/>
          </a:p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syntax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to </a:t>
            </a:r>
            <a:r>
              <a:rPr lang="fi-FI" dirty="0" err="1"/>
              <a:t>create</a:t>
            </a:r>
            <a:r>
              <a:rPr lang="fi-FI" dirty="0"/>
              <a:t> an </a:t>
            </a:r>
            <a:r>
              <a:rPr lang="fi-FI" dirty="0" err="1"/>
              <a:t>object</a:t>
            </a:r>
            <a:r>
              <a:rPr lang="fi-FI" dirty="0"/>
              <a:t> is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syntax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to </a:t>
            </a:r>
            <a:r>
              <a:rPr lang="fi-FI" dirty="0" err="1"/>
              <a:t>create</a:t>
            </a:r>
            <a:r>
              <a:rPr lang="fi-FI" dirty="0"/>
              <a:t> an </a:t>
            </a:r>
            <a:r>
              <a:rPr lang="fi-FI" dirty="0" err="1"/>
              <a:t>String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in Python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Basic </a:t>
            </a:r>
            <a:r>
              <a:rPr lang="fi-FI" sz="2800" dirty="0" err="1"/>
              <a:t>Concepts</a:t>
            </a:r>
            <a:r>
              <a:rPr lang="fi-FI" sz="2800" dirty="0"/>
              <a:t> of Object </a:t>
            </a:r>
            <a:r>
              <a:rPr lang="fi-FI" sz="2800" dirty="0" err="1"/>
              <a:t>Oriented</a:t>
            </a:r>
            <a:r>
              <a:rPr lang="fi-FI" sz="2800" dirty="0"/>
              <a:t> Programming</a:t>
            </a:r>
          </a:p>
        </p:txBody>
      </p:sp>
    </p:spTree>
    <p:extLst>
      <p:ext uri="{BB962C8B-B14F-4D97-AF65-F5344CB8AC3E}">
        <p14:creationId xmlns:p14="http://schemas.microsoft.com/office/powerpoint/2010/main" val="3686918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fi-FI" b="1" dirty="0" err="1"/>
              <a:t>Classes</a:t>
            </a:r>
            <a:r>
              <a:rPr lang="fi-FI" b="1" dirty="0"/>
              <a:t>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Basic </a:t>
            </a:r>
            <a:r>
              <a:rPr lang="fi-FI" sz="2800" dirty="0" err="1"/>
              <a:t>Concepts</a:t>
            </a:r>
            <a:r>
              <a:rPr lang="fi-FI" sz="2800" dirty="0"/>
              <a:t> of Object </a:t>
            </a:r>
            <a:r>
              <a:rPr lang="fi-FI" sz="2800" dirty="0" err="1"/>
              <a:t>Oriented</a:t>
            </a:r>
            <a:r>
              <a:rPr lang="fi-FI" sz="2800" dirty="0"/>
              <a:t> Programming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862C45-A5D6-134C-9EB2-B34F6C922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36" y="1865745"/>
            <a:ext cx="5673017" cy="499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08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fi-FI" dirty="0" err="1"/>
              <a:t>Compared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other</a:t>
            </a:r>
            <a:r>
              <a:rPr lang="fi-FI" dirty="0"/>
              <a:t> </a:t>
            </a:r>
            <a:r>
              <a:rPr lang="fi-FI" dirty="0" err="1"/>
              <a:t>programming</a:t>
            </a:r>
            <a:r>
              <a:rPr lang="fi-FI" dirty="0"/>
              <a:t> </a:t>
            </a:r>
            <a:r>
              <a:rPr lang="fi-FI" dirty="0" err="1"/>
              <a:t>languages</a:t>
            </a:r>
            <a:r>
              <a:rPr lang="fi-FI" dirty="0"/>
              <a:t>, </a:t>
            </a:r>
            <a:r>
              <a:rPr lang="fi-FI" dirty="0" err="1"/>
              <a:t>Python’s</a:t>
            </a:r>
            <a:r>
              <a:rPr lang="fi-FI" dirty="0"/>
              <a:t> </a:t>
            </a:r>
            <a:r>
              <a:rPr lang="fi-FI" dirty="0" err="1"/>
              <a:t>class</a:t>
            </a:r>
            <a:r>
              <a:rPr lang="fi-FI" dirty="0"/>
              <a:t> </a:t>
            </a:r>
            <a:r>
              <a:rPr lang="fi-FI" dirty="0" err="1"/>
              <a:t>mechanism</a:t>
            </a:r>
            <a:r>
              <a:rPr lang="fi-FI" dirty="0"/>
              <a:t> </a:t>
            </a:r>
            <a:r>
              <a:rPr lang="fi-FI" dirty="0" err="1"/>
              <a:t>adds</a:t>
            </a:r>
            <a:r>
              <a:rPr lang="fi-FI" dirty="0"/>
              <a:t> </a:t>
            </a:r>
            <a:r>
              <a:rPr lang="fi-FI" dirty="0" err="1"/>
              <a:t>classes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a </a:t>
            </a:r>
            <a:r>
              <a:rPr lang="fi-FI" dirty="0" err="1"/>
              <a:t>minimum</a:t>
            </a:r>
            <a:r>
              <a:rPr lang="fi-FI" dirty="0"/>
              <a:t> of </a:t>
            </a:r>
            <a:r>
              <a:rPr lang="fi-FI" dirty="0" err="1"/>
              <a:t>new</a:t>
            </a:r>
            <a:r>
              <a:rPr lang="fi-FI" dirty="0"/>
              <a:t> </a:t>
            </a:r>
            <a:r>
              <a:rPr lang="fi-FI" dirty="0" err="1"/>
              <a:t>syntax</a:t>
            </a:r>
            <a:r>
              <a:rPr lang="fi-FI" dirty="0"/>
              <a:t> and </a:t>
            </a:r>
            <a:r>
              <a:rPr lang="fi-FI" dirty="0" err="1"/>
              <a:t>semantics</a:t>
            </a:r>
            <a:r>
              <a:rPr lang="fi-FI" dirty="0"/>
              <a:t>.</a:t>
            </a:r>
          </a:p>
          <a:p>
            <a:r>
              <a:rPr lang="fi-FI" dirty="0"/>
              <a:t>Python </a:t>
            </a:r>
            <a:r>
              <a:rPr lang="fi-FI" dirty="0" err="1"/>
              <a:t>classes</a:t>
            </a:r>
            <a:r>
              <a:rPr lang="fi-FI" dirty="0"/>
              <a:t> </a:t>
            </a:r>
            <a:r>
              <a:rPr lang="fi-FI" dirty="0" err="1"/>
              <a:t>provide</a:t>
            </a:r>
            <a:r>
              <a:rPr lang="fi-FI" dirty="0"/>
              <a:t>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standard</a:t>
            </a:r>
            <a:r>
              <a:rPr lang="fi-FI" dirty="0"/>
              <a:t> </a:t>
            </a:r>
            <a:r>
              <a:rPr lang="fi-FI" dirty="0" err="1"/>
              <a:t>features</a:t>
            </a:r>
            <a:r>
              <a:rPr lang="fi-FI" dirty="0"/>
              <a:t> of Object </a:t>
            </a:r>
            <a:r>
              <a:rPr lang="fi-FI" dirty="0" err="1"/>
              <a:t>Oriented</a:t>
            </a:r>
            <a:r>
              <a:rPr lang="fi-FI" dirty="0"/>
              <a:t> Programming: </a:t>
            </a:r>
          </a:p>
          <a:p>
            <a:r>
              <a:rPr lang="fi-FI" sz="2400" dirty="0"/>
              <a:t>-</a:t>
            </a:r>
            <a:r>
              <a:rPr lang="fi-FI" sz="2400" dirty="0" err="1"/>
              <a:t>the</a:t>
            </a:r>
            <a:r>
              <a:rPr lang="fi-FI" sz="2400" dirty="0"/>
              <a:t> </a:t>
            </a:r>
            <a:r>
              <a:rPr lang="fi-FI" sz="2400" dirty="0" err="1"/>
              <a:t>class</a:t>
            </a:r>
            <a:r>
              <a:rPr lang="fi-FI" sz="2400" dirty="0"/>
              <a:t> </a:t>
            </a:r>
            <a:r>
              <a:rPr lang="fi-FI" sz="2400" dirty="0" err="1"/>
              <a:t>inheritance</a:t>
            </a:r>
            <a:r>
              <a:rPr lang="fi-FI" sz="2400" dirty="0"/>
              <a:t> </a:t>
            </a:r>
            <a:r>
              <a:rPr lang="fi-FI" sz="2400" dirty="0" err="1"/>
              <a:t>mechanism</a:t>
            </a:r>
            <a:r>
              <a:rPr lang="fi-FI" sz="2400" dirty="0"/>
              <a:t> </a:t>
            </a:r>
            <a:r>
              <a:rPr lang="fi-FI" sz="2400" dirty="0" err="1"/>
              <a:t>allows</a:t>
            </a:r>
            <a:r>
              <a:rPr lang="fi-FI" sz="2400" dirty="0"/>
              <a:t> </a:t>
            </a:r>
            <a:r>
              <a:rPr lang="fi-FI" sz="2400" dirty="0" err="1"/>
              <a:t>multiple</a:t>
            </a:r>
            <a:r>
              <a:rPr lang="fi-FI" sz="2400" dirty="0"/>
              <a:t> </a:t>
            </a:r>
            <a:r>
              <a:rPr lang="fi-FI" sz="2400" dirty="0" err="1"/>
              <a:t>base</a:t>
            </a:r>
            <a:r>
              <a:rPr lang="fi-FI" sz="2400" dirty="0"/>
              <a:t> </a:t>
            </a:r>
            <a:r>
              <a:rPr lang="fi-FI" sz="2400" dirty="0" err="1"/>
              <a:t>classes</a:t>
            </a:r>
            <a:endParaRPr lang="fi-FI" sz="2400" dirty="0"/>
          </a:p>
          <a:p>
            <a:r>
              <a:rPr lang="fi-FI" sz="2400" dirty="0"/>
              <a:t>-a </a:t>
            </a:r>
            <a:r>
              <a:rPr lang="fi-FI" sz="2400" dirty="0" err="1"/>
              <a:t>derived</a:t>
            </a:r>
            <a:r>
              <a:rPr lang="fi-FI" sz="2400" dirty="0"/>
              <a:t> </a:t>
            </a:r>
            <a:r>
              <a:rPr lang="fi-FI" sz="2400" dirty="0" err="1"/>
              <a:t>class</a:t>
            </a:r>
            <a:r>
              <a:rPr lang="fi-FI" sz="2400" dirty="0"/>
              <a:t> </a:t>
            </a:r>
            <a:r>
              <a:rPr lang="fi-FI" sz="2400" dirty="0" err="1"/>
              <a:t>can</a:t>
            </a:r>
            <a:r>
              <a:rPr lang="fi-FI" sz="2400" dirty="0"/>
              <a:t> </a:t>
            </a:r>
            <a:r>
              <a:rPr lang="fi-FI" sz="2400" dirty="0" err="1"/>
              <a:t>override</a:t>
            </a:r>
            <a:r>
              <a:rPr lang="fi-FI" sz="2400" dirty="0"/>
              <a:t> </a:t>
            </a:r>
            <a:r>
              <a:rPr lang="fi-FI" sz="2400" dirty="0" err="1"/>
              <a:t>any</a:t>
            </a:r>
            <a:r>
              <a:rPr lang="fi-FI" sz="2400" dirty="0"/>
              <a:t> </a:t>
            </a:r>
            <a:r>
              <a:rPr lang="fi-FI" sz="2400" dirty="0" err="1"/>
              <a:t>methods</a:t>
            </a:r>
            <a:r>
              <a:rPr lang="fi-FI" sz="2400" dirty="0"/>
              <a:t> of </a:t>
            </a:r>
            <a:r>
              <a:rPr lang="fi-FI" sz="2400" dirty="0" err="1"/>
              <a:t>its</a:t>
            </a:r>
            <a:r>
              <a:rPr lang="fi-FI" sz="2400" dirty="0"/>
              <a:t> </a:t>
            </a:r>
            <a:r>
              <a:rPr lang="fi-FI" sz="2400" dirty="0" err="1"/>
              <a:t>base</a:t>
            </a:r>
            <a:r>
              <a:rPr lang="fi-FI" sz="2400" dirty="0"/>
              <a:t> </a:t>
            </a:r>
            <a:r>
              <a:rPr lang="fi-FI" sz="2400" dirty="0" err="1"/>
              <a:t>class</a:t>
            </a:r>
            <a:r>
              <a:rPr lang="fi-FI" sz="2400" dirty="0"/>
              <a:t> </a:t>
            </a:r>
            <a:r>
              <a:rPr lang="fi-FI" sz="2400" dirty="0" err="1"/>
              <a:t>or</a:t>
            </a:r>
            <a:r>
              <a:rPr lang="fi-FI" sz="2400" dirty="0"/>
              <a:t> </a:t>
            </a:r>
            <a:r>
              <a:rPr lang="fi-FI" sz="2400" dirty="0" err="1"/>
              <a:t>classes</a:t>
            </a:r>
            <a:r>
              <a:rPr lang="fi-FI" sz="2400" dirty="0"/>
              <a:t>, </a:t>
            </a:r>
          </a:p>
          <a:p>
            <a:r>
              <a:rPr lang="fi-FI" sz="2400" dirty="0"/>
              <a:t>-</a:t>
            </a:r>
            <a:r>
              <a:rPr lang="fi-FI" sz="2400" dirty="0" err="1"/>
              <a:t>method</a:t>
            </a:r>
            <a:r>
              <a:rPr lang="fi-FI" sz="2400" dirty="0"/>
              <a:t> </a:t>
            </a:r>
            <a:r>
              <a:rPr lang="fi-FI" sz="2400" dirty="0" err="1"/>
              <a:t>can</a:t>
            </a:r>
            <a:r>
              <a:rPr lang="fi-FI" sz="2400" dirty="0"/>
              <a:t> </a:t>
            </a:r>
            <a:r>
              <a:rPr lang="fi-FI" sz="2400" dirty="0" err="1"/>
              <a:t>call</a:t>
            </a:r>
            <a:r>
              <a:rPr lang="fi-FI" sz="2400" dirty="0"/>
              <a:t> </a:t>
            </a:r>
            <a:r>
              <a:rPr lang="fi-FI" sz="2400" dirty="0" err="1"/>
              <a:t>the</a:t>
            </a:r>
            <a:r>
              <a:rPr lang="fi-FI" sz="2400" dirty="0"/>
              <a:t> </a:t>
            </a:r>
            <a:r>
              <a:rPr lang="fi-FI" sz="2400" dirty="0" err="1"/>
              <a:t>method</a:t>
            </a:r>
            <a:r>
              <a:rPr lang="fi-FI" sz="2400" dirty="0"/>
              <a:t> of a </a:t>
            </a:r>
            <a:r>
              <a:rPr lang="fi-FI" sz="2400" dirty="0" err="1"/>
              <a:t>base</a:t>
            </a:r>
            <a:r>
              <a:rPr lang="fi-FI" sz="2400" dirty="0"/>
              <a:t> </a:t>
            </a:r>
            <a:r>
              <a:rPr lang="fi-FI" sz="2400" dirty="0" err="1"/>
              <a:t>class</a:t>
            </a:r>
            <a:r>
              <a:rPr lang="fi-FI" sz="2400" dirty="0"/>
              <a:t> </a:t>
            </a:r>
            <a:r>
              <a:rPr lang="fi-FI" sz="2400" dirty="0" err="1"/>
              <a:t>with</a:t>
            </a:r>
            <a:r>
              <a:rPr lang="fi-FI" sz="2400" dirty="0"/>
              <a:t> </a:t>
            </a:r>
            <a:r>
              <a:rPr lang="fi-FI" sz="2400" dirty="0" err="1"/>
              <a:t>the</a:t>
            </a:r>
            <a:r>
              <a:rPr lang="fi-FI" sz="2400" dirty="0"/>
              <a:t> </a:t>
            </a:r>
            <a:r>
              <a:rPr lang="fi-FI" sz="2400" dirty="0" err="1"/>
              <a:t>same</a:t>
            </a:r>
            <a:r>
              <a:rPr lang="fi-FI" sz="2400" dirty="0"/>
              <a:t> </a:t>
            </a:r>
            <a:r>
              <a:rPr lang="fi-FI" sz="2400" dirty="0" err="1"/>
              <a:t>name</a:t>
            </a:r>
            <a:r>
              <a:rPr lang="fi-FI" sz="2400" dirty="0"/>
              <a:t>. </a:t>
            </a:r>
          </a:p>
          <a:p>
            <a:r>
              <a:rPr lang="fi-FI" dirty="0"/>
              <a:t>Objects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contain</a:t>
            </a:r>
            <a:r>
              <a:rPr lang="fi-FI" dirty="0"/>
              <a:t> </a:t>
            </a:r>
            <a:r>
              <a:rPr lang="fi-FI" dirty="0" err="1"/>
              <a:t>arbitrary</a:t>
            </a:r>
            <a:r>
              <a:rPr lang="fi-FI" dirty="0"/>
              <a:t> </a:t>
            </a:r>
            <a:r>
              <a:rPr lang="fi-FI" dirty="0" err="1"/>
              <a:t>amounts</a:t>
            </a:r>
            <a:r>
              <a:rPr lang="fi-FI" dirty="0"/>
              <a:t> and </a:t>
            </a:r>
            <a:r>
              <a:rPr lang="fi-FI" dirty="0" err="1"/>
              <a:t>kinds</a:t>
            </a:r>
            <a:r>
              <a:rPr lang="fi-FI" dirty="0"/>
              <a:t> of data.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Classes</a:t>
            </a:r>
            <a:r>
              <a:rPr lang="fi-FI" sz="2800" dirty="0"/>
              <a:t> in Python</a:t>
            </a:r>
          </a:p>
        </p:txBody>
      </p:sp>
    </p:spTree>
    <p:extLst>
      <p:ext uri="{BB962C8B-B14F-4D97-AF65-F5344CB8AC3E}">
        <p14:creationId xmlns:p14="http://schemas.microsoft.com/office/powerpoint/2010/main" val="2611473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fi-FI" dirty="0"/>
              <a:t>A </a:t>
            </a:r>
            <a:r>
              <a:rPr lang="fi-FI" dirty="0" err="1"/>
              <a:t>class</a:t>
            </a:r>
            <a:r>
              <a:rPr lang="fi-FI" dirty="0"/>
              <a:t> is a </a:t>
            </a:r>
            <a:r>
              <a:rPr lang="fi-FI" dirty="0" err="1"/>
              <a:t>code</a:t>
            </a:r>
            <a:r>
              <a:rPr lang="fi-FI" dirty="0"/>
              <a:t> </a:t>
            </a:r>
            <a:r>
              <a:rPr lang="fi-FI" dirty="0" err="1"/>
              <a:t>template</a:t>
            </a:r>
            <a:r>
              <a:rPr lang="fi-FI" dirty="0"/>
              <a:t> for </a:t>
            </a:r>
            <a:r>
              <a:rPr lang="fi-FI" dirty="0" err="1"/>
              <a:t>creating</a:t>
            </a:r>
            <a:r>
              <a:rPr lang="fi-FI" dirty="0"/>
              <a:t> </a:t>
            </a:r>
            <a:r>
              <a:rPr lang="fi-FI" dirty="0" err="1"/>
              <a:t>objects</a:t>
            </a:r>
            <a:r>
              <a:rPr lang="fi-FI" dirty="0"/>
              <a:t>. Objects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member</a:t>
            </a:r>
            <a:r>
              <a:rPr lang="fi-FI" dirty="0"/>
              <a:t> </a:t>
            </a:r>
            <a:r>
              <a:rPr lang="fi-FI" dirty="0" err="1"/>
              <a:t>variables</a:t>
            </a:r>
            <a:r>
              <a:rPr lang="fi-FI" dirty="0"/>
              <a:t> and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behaviour</a:t>
            </a:r>
            <a:r>
              <a:rPr lang="fi-FI" dirty="0"/>
              <a:t> </a:t>
            </a:r>
            <a:r>
              <a:rPr lang="fi-FI" dirty="0" err="1"/>
              <a:t>associated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them</a:t>
            </a:r>
            <a:r>
              <a:rPr lang="fi-FI" dirty="0"/>
              <a:t>. In python a </a:t>
            </a:r>
            <a:r>
              <a:rPr lang="fi-FI" dirty="0" err="1"/>
              <a:t>class</a:t>
            </a:r>
            <a:r>
              <a:rPr lang="fi-FI" dirty="0"/>
              <a:t> is </a:t>
            </a:r>
            <a:r>
              <a:rPr lang="fi-FI" dirty="0" err="1"/>
              <a:t>created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keyword</a:t>
            </a:r>
            <a:r>
              <a:rPr lang="fi-FI" dirty="0"/>
              <a:t> </a:t>
            </a:r>
            <a:r>
              <a:rPr lang="fi-FI" dirty="0" err="1"/>
              <a:t>class</a:t>
            </a:r>
            <a:r>
              <a:rPr lang="fi-FI" dirty="0"/>
              <a:t>.</a:t>
            </a:r>
          </a:p>
          <a:p>
            <a:r>
              <a:rPr lang="fi-FI" dirty="0"/>
              <a:t>An </a:t>
            </a:r>
            <a:r>
              <a:rPr lang="fi-FI" dirty="0" err="1"/>
              <a:t>object</a:t>
            </a:r>
            <a:r>
              <a:rPr lang="fi-FI" dirty="0"/>
              <a:t> is </a:t>
            </a:r>
            <a:r>
              <a:rPr lang="fi-FI" dirty="0" err="1"/>
              <a:t>created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constructor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class</a:t>
            </a:r>
            <a:r>
              <a:rPr lang="fi-FI" dirty="0"/>
              <a:t>.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called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 </a:t>
            </a:r>
            <a:r>
              <a:rPr lang="fi-FI" dirty="0" err="1"/>
              <a:t>instance</a:t>
            </a:r>
            <a:r>
              <a:rPr lang="fi-FI" dirty="0"/>
              <a:t> 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class</a:t>
            </a:r>
            <a:r>
              <a:rPr lang="fi-FI" dirty="0"/>
              <a:t>. In Python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instances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following</a:t>
            </a:r>
            <a:r>
              <a:rPr lang="fi-FI" dirty="0"/>
              <a:t> manner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OOP in Python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0B3026-76FC-7246-A40B-E9BF151F6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36" y="4521198"/>
            <a:ext cx="8049236" cy="63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9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simplest</a:t>
            </a:r>
            <a:r>
              <a:rPr lang="fi-FI" dirty="0"/>
              <a:t> </a:t>
            </a:r>
            <a:r>
              <a:rPr lang="fi-FI" dirty="0" err="1"/>
              <a:t>class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created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class</a:t>
            </a:r>
            <a:r>
              <a:rPr lang="fi-FI" dirty="0"/>
              <a:t> </a:t>
            </a:r>
            <a:r>
              <a:rPr lang="fi-FI" dirty="0" err="1"/>
              <a:t>keyword</a:t>
            </a:r>
            <a:r>
              <a:rPr lang="fi-FI" dirty="0"/>
              <a:t>. For </a:t>
            </a:r>
            <a:r>
              <a:rPr lang="fi-FI" dirty="0" err="1"/>
              <a:t>example</a:t>
            </a:r>
            <a:r>
              <a:rPr lang="fi-FI" dirty="0"/>
              <a:t>, </a:t>
            </a:r>
            <a:r>
              <a:rPr lang="fi-FI" dirty="0" err="1"/>
              <a:t>let's</a:t>
            </a:r>
            <a:r>
              <a:rPr lang="fi-FI" dirty="0"/>
              <a:t> </a:t>
            </a:r>
            <a:r>
              <a:rPr lang="fi-FI" dirty="0" err="1"/>
              <a:t>create</a:t>
            </a:r>
            <a:r>
              <a:rPr lang="fi-FI" dirty="0"/>
              <a:t> a </a:t>
            </a:r>
            <a:r>
              <a:rPr lang="fi-FI" dirty="0" err="1"/>
              <a:t>simple</a:t>
            </a:r>
            <a:r>
              <a:rPr lang="fi-FI" dirty="0"/>
              <a:t>, </a:t>
            </a:r>
            <a:r>
              <a:rPr lang="fi-FI" dirty="0" err="1"/>
              <a:t>empty</a:t>
            </a:r>
            <a:r>
              <a:rPr lang="fi-FI" dirty="0"/>
              <a:t> </a:t>
            </a:r>
            <a:r>
              <a:rPr lang="fi-FI" dirty="0" err="1"/>
              <a:t>class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no </a:t>
            </a:r>
            <a:r>
              <a:rPr lang="fi-FI" dirty="0" err="1"/>
              <a:t>functionalities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 err="1">
                <a:solidFill>
                  <a:srgbClr val="7030A0"/>
                </a:solidFill>
              </a:rPr>
              <a:t>class</a:t>
            </a:r>
            <a:r>
              <a:rPr lang="fi-FI" dirty="0">
                <a:solidFill>
                  <a:srgbClr val="7030A0"/>
                </a:solidFill>
              </a:rPr>
              <a:t> House:</a:t>
            </a:r>
          </a:p>
          <a:p>
            <a:r>
              <a:rPr lang="fi-FI" dirty="0">
                <a:solidFill>
                  <a:srgbClr val="7030A0"/>
                </a:solidFill>
              </a:rPr>
              <a:t>	</a:t>
            </a:r>
            <a:r>
              <a:rPr lang="fi-FI" dirty="0" err="1">
                <a:solidFill>
                  <a:srgbClr val="7030A0"/>
                </a:solidFill>
              </a:rPr>
              <a:t>pass</a:t>
            </a:r>
            <a:endParaRPr lang="fi-FI" dirty="0">
              <a:solidFill>
                <a:srgbClr val="7030A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OOP in Python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C63863-666B-6843-8312-DFD12D6127AC}"/>
              </a:ext>
            </a:extLst>
          </p:cNvPr>
          <p:cNvSpPr/>
          <p:nvPr/>
        </p:nvSpPr>
        <p:spPr>
          <a:xfrm>
            <a:off x="331236" y="5572036"/>
            <a:ext cx="62022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dirty="0" err="1">
                <a:solidFill>
                  <a:srgbClr val="000000"/>
                </a:solidFill>
                <a:latin typeface="Verdana" panose="020B0604030504040204" pitchFamily="34" charset="0"/>
              </a:rPr>
              <a:t>Note</a:t>
            </a:r>
            <a:r>
              <a:rPr lang="fi-FI" dirty="0">
                <a:solidFill>
                  <a:srgbClr val="000000"/>
                </a:solidFill>
                <a:latin typeface="Verdana" panose="020B0604030504040204" pitchFamily="34" charset="0"/>
              </a:rPr>
              <a:t>: </a:t>
            </a:r>
            <a:r>
              <a:rPr lang="fi-FI" dirty="0" err="1">
                <a:solidFill>
                  <a:srgbClr val="000000"/>
                </a:solidFill>
                <a:latin typeface="Verdana" panose="020B0604030504040204" pitchFamily="34" charset="0"/>
              </a:rPr>
              <a:t>Pass</a:t>
            </a:r>
            <a:r>
              <a:rPr lang="fi-FI" dirty="0">
                <a:solidFill>
                  <a:srgbClr val="000000"/>
                </a:solidFill>
                <a:latin typeface="Verdana" panose="020B0604030504040204" pitchFamily="34" charset="0"/>
              </a:rPr>
              <a:t> is </a:t>
            </a:r>
            <a:r>
              <a:rPr lang="fi-FI" dirty="0" err="1">
                <a:solidFill>
                  <a:srgbClr val="000000"/>
                </a:solidFill>
                <a:latin typeface="Verdana" panose="020B0604030504040204" pitchFamily="34" charset="0"/>
              </a:rPr>
              <a:t>used</a:t>
            </a:r>
            <a:r>
              <a:rPr lang="fi-FI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Verdana" panose="020B0604030504040204" pitchFamily="34" charset="0"/>
              </a:rPr>
              <a:t>when</a:t>
            </a:r>
            <a:r>
              <a:rPr lang="fi-FI" dirty="0">
                <a:solidFill>
                  <a:srgbClr val="000000"/>
                </a:solidFill>
                <a:latin typeface="Verdana" panose="020B0604030504040204" pitchFamily="34" charset="0"/>
              </a:rPr>
              <a:t> a </a:t>
            </a:r>
            <a:r>
              <a:rPr lang="fi-FI" dirty="0" err="1">
                <a:solidFill>
                  <a:srgbClr val="000000"/>
                </a:solidFill>
                <a:latin typeface="Verdana" panose="020B0604030504040204" pitchFamily="34" charset="0"/>
              </a:rPr>
              <a:t>statement</a:t>
            </a:r>
            <a:r>
              <a:rPr lang="fi-FI" dirty="0">
                <a:solidFill>
                  <a:srgbClr val="000000"/>
                </a:solidFill>
                <a:latin typeface="Verdana" panose="020B0604030504040204" pitchFamily="34" charset="0"/>
              </a:rPr>
              <a:t> is </a:t>
            </a:r>
            <a:r>
              <a:rPr lang="fi-FI" dirty="0" err="1">
                <a:solidFill>
                  <a:srgbClr val="000000"/>
                </a:solidFill>
                <a:latin typeface="Verdana" panose="020B0604030504040204" pitchFamily="34" charset="0"/>
              </a:rPr>
              <a:t>required</a:t>
            </a:r>
            <a:r>
              <a:rPr lang="fi-FI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Verdana" panose="020B0604030504040204" pitchFamily="34" charset="0"/>
              </a:rPr>
              <a:t>syntactically</a:t>
            </a:r>
            <a:r>
              <a:rPr lang="fi-FI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Verdana" panose="020B0604030504040204" pitchFamily="34" charset="0"/>
              </a:rPr>
              <a:t>but</a:t>
            </a:r>
            <a:r>
              <a:rPr lang="fi-FI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Verdana" panose="020B0604030504040204" pitchFamily="34" charset="0"/>
              </a:rPr>
              <a:t>you</a:t>
            </a:r>
            <a:r>
              <a:rPr lang="fi-FI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Verdana" panose="020B0604030504040204" pitchFamily="34" charset="0"/>
              </a:rPr>
              <a:t>do</a:t>
            </a:r>
            <a:r>
              <a:rPr lang="fi-FI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Verdana" panose="020B0604030504040204" pitchFamily="34" charset="0"/>
              </a:rPr>
              <a:t>not</a:t>
            </a:r>
            <a:r>
              <a:rPr lang="fi-FI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Verdana" panose="020B0604030504040204" pitchFamily="34" charset="0"/>
              </a:rPr>
              <a:t>want</a:t>
            </a:r>
            <a:r>
              <a:rPr lang="fi-FI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Verdana" panose="020B0604030504040204" pitchFamily="34" charset="0"/>
              </a:rPr>
              <a:t>any</a:t>
            </a:r>
            <a:r>
              <a:rPr lang="fi-FI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Verdana" panose="020B0604030504040204" pitchFamily="34" charset="0"/>
              </a:rPr>
              <a:t>command</a:t>
            </a:r>
            <a:r>
              <a:rPr lang="fi-FI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Verdana" panose="020B0604030504040204" pitchFamily="34" charset="0"/>
              </a:rPr>
              <a:t>or</a:t>
            </a:r>
            <a:r>
              <a:rPr lang="fi-FI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Verdana" panose="020B0604030504040204" pitchFamily="34" charset="0"/>
              </a:rPr>
              <a:t>code</a:t>
            </a:r>
            <a:r>
              <a:rPr lang="fi-FI" dirty="0">
                <a:solidFill>
                  <a:srgbClr val="000000"/>
                </a:solidFill>
                <a:latin typeface="Verdana" panose="020B0604030504040204" pitchFamily="34" charset="0"/>
              </a:rPr>
              <a:t> to </a:t>
            </a:r>
            <a:r>
              <a:rPr lang="fi-FI" dirty="0" err="1">
                <a:solidFill>
                  <a:srgbClr val="000000"/>
                </a:solidFill>
                <a:latin typeface="Verdana" panose="020B0604030504040204" pitchFamily="34" charset="0"/>
              </a:rPr>
              <a:t>execute</a:t>
            </a:r>
            <a:r>
              <a:rPr lang="fi-FI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5152544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fi-FI" dirty="0" err="1"/>
              <a:t>Now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our</a:t>
            </a:r>
            <a:r>
              <a:rPr lang="fi-FI" dirty="0"/>
              <a:t> House </a:t>
            </a:r>
            <a:r>
              <a:rPr lang="fi-FI" dirty="0" err="1"/>
              <a:t>class</a:t>
            </a:r>
            <a:r>
              <a:rPr lang="fi-FI" dirty="0"/>
              <a:t> in main </a:t>
            </a:r>
            <a:r>
              <a:rPr lang="fi-FI" dirty="0" err="1"/>
              <a:t>program</a:t>
            </a:r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 err="1">
                <a:solidFill>
                  <a:srgbClr val="7030A0"/>
                </a:solidFill>
              </a:rPr>
              <a:t>my_house</a:t>
            </a:r>
            <a:r>
              <a:rPr lang="fi-FI" dirty="0">
                <a:solidFill>
                  <a:srgbClr val="7030A0"/>
                </a:solidFill>
              </a:rPr>
              <a:t> = House() </a:t>
            </a:r>
          </a:p>
          <a:p>
            <a:r>
              <a:rPr lang="fi-FI" dirty="0" err="1">
                <a:solidFill>
                  <a:srgbClr val="7030A0"/>
                </a:solidFill>
              </a:rPr>
              <a:t>print</a:t>
            </a:r>
            <a:r>
              <a:rPr lang="fi-FI" dirty="0">
                <a:solidFill>
                  <a:srgbClr val="7030A0"/>
                </a:solidFill>
              </a:rPr>
              <a:t>(</a:t>
            </a:r>
            <a:r>
              <a:rPr lang="fi-FI" dirty="0" err="1">
                <a:solidFill>
                  <a:srgbClr val="7030A0"/>
                </a:solidFill>
              </a:rPr>
              <a:t>my_house</a:t>
            </a:r>
            <a:r>
              <a:rPr lang="fi-FI" dirty="0">
                <a:solidFill>
                  <a:srgbClr val="7030A0"/>
                </a:solidFill>
              </a:rPr>
              <a:t> )</a:t>
            </a:r>
          </a:p>
          <a:p>
            <a:endParaRPr lang="fi-FI" dirty="0">
              <a:solidFill>
                <a:srgbClr val="7030A0"/>
              </a:solidFill>
            </a:endParaRPr>
          </a:p>
          <a:p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assign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class</a:t>
            </a:r>
            <a:r>
              <a:rPr lang="fi-FI" dirty="0"/>
              <a:t> to a </a:t>
            </a:r>
            <a:r>
              <a:rPr lang="fi-FI" dirty="0" err="1"/>
              <a:t>variable</a:t>
            </a:r>
            <a:r>
              <a:rPr lang="fi-FI" dirty="0"/>
              <a:t>. </a:t>
            </a:r>
            <a:r>
              <a:rPr lang="fi-FI" dirty="0" err="1"/>
              <a:t>This</a:t>
            </a:r>
            <a:r>
              <a:rPr lang="fi-FI" dirty="0"/>
              <a:t> is </a:t>
            </a:r>
            <a:r>
              <a:rPr lang="fi-FI" dirty="0" err="1"/>
              <a:t>called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instantiation</a:t>
            </a:r>
            <a:r>
              <a:rPr lang="fi-FI" dirty="0"/>
              <a:t>.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able</a:t>
            </a:r>
            <a:r>
              <a:rPr lang="fi-FI" dirty="0"/>
              <a:t> to </a:t>
            </a:r>
            <a:r>
              <a:rPr lang="fi-FI" dirty="0" err="1"/>
              <a:t>access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attributes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present</a:t>
            </a:r>
            <a:r>
              <a:rPr lang="fi-FI" dirty="0"/>
              <a:t> inside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class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dot</a:t>
            </a:r>
            <a:r>
              <a:rPr lang="fi-FI" dirty="0"/>
              <a:t> . </a:t>
            </a:r>
            <a:r>
              <a:rPr lang="fi-FI" dirty="0" err="1"/>
              <a:t>operator</a:t>
            </a:r>
            <a:r>
              <a:rPr lang="fi-FI" dirty="0"/>
              <a:t>. </a:t>
            </a:r>
            <a:endParaRPr lang="fi-FI" dirty="0">
              <a:solidFill>
                <a:srgbClr val="7030A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OOP in Python</a:t>
            </a:r>
          </a:p>
        </p:txBody>
      </p:sp>
    </p:spTree>
    <p:extLst>
      <p:ext uri="{BB962C8B-B14F-4D97-AF65-F5344CB8AC3E}">
        <p14:creationId xmlns:p14="http://schemas.microsoft.com/office/powerpoint/2010/main" val="9503670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fi-FI" b="1" dirty="0" err="1"/>
              <a:t>Attributes</a:t>
            </a:r>
            <a:r>
              <a:rPr lang="fi-FI" b="1" dirty="0"/>
              <a:t> in </a:t>
            </a:r>
            <a:r>
              <a:rPr lang="fi-FI" b="1" dirty="0" err="1"/>
              <a:t>class</a:t>
            </a:r>
            <a:r>
              <a:rPr lang="fi-FI" b="1" dirty="0"/>
              <a:t>:</a:t>
            </a:r>
          </a:p>
          <a:p>
            <a:endParaRPr lang="fi-FI" dirty="0"/>
          </a:p>
          <a:p>
            <a:r>
              <a:rPr lang="fi-FI" dirty="0" err="1">
                <a:solidFill>
                  <a:srgbClr val="7030A0"/>
                </a:solidFill>
              </a:rPr>
              <a:t>class</a:t>
            </a:r>
            <a:r>
              <a:rPr lang="fi-FI" dirty="0">
                <a:solidFill>
                  <a:srgbClr val="7030A0"/>
                </a:solidFill>
              </a:rPr>
              <a:t> House: </a:t>
            </a:r>
          </a:p>
          <a:p>
            <a:r>
              <a:rPr lang="fi-FI" dirty="0">
                <a:solidFill>
                  <a:srgbClr val="7030A0"/>
                </a:solidFill>
              </a:rPr>
              <a:t>	</a:t>
            </a:r>
            <a:r>
              <a:rPr lang="fi-FI" dirty="0" err="1">
                <a:solidFill>
                  <a:srgbClr val="7030A0"/>
                </a:solidFill>
              </a:rPr>
              <a:t>rooms_count</a:t>
            </a:r>
            <a:r>
              <a:rPr lang="fi-FI" dirty="0">
                <a:solidFill>
                  <a:srgbClr val="7030A0"/>
                </a:solidFill>
              </a:rPr>
              <a:t> = 1 </a:t>
            </a:r>
          </a:p>
          <a:p>
            <a:r>
              <a:rPr lang="fi-FI" dirty="0">
                <a:solidFill>
                  <a:srgbClr val="7030A0"/>
                </a:solidFill>
              </a:rPr>
              <a:t>	</a:t>
            </a:r>
            <a:r>
              <a:rPr lang="fi-FI" dirty="0" err="1">
                <a:solidFill>
                  <a:srgbClr val="7030A0"/>
                </a:solidFill>
              </a:rPr>
              <a:t>address</a:t>
            </a:r>
            <a:r>
              <a:rPr lang="fi-FI" dirty="0">
                <a:solidFill>
                  <a:srgbClr val="7030A0"/>
                </a:solidFill>
              </a:rPr>
              <a:t> = ””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OOP in Python</a:t>
            </a:r>
          </a:p>
        </p:txBody>
      </p:sp>
    </p:spTree>
    <p:extLst>
      <p:ext uri="{BB962C8B-B14F-4D97-AF65-F5344CB8AC3E}">
        <p14:creationId xmlns:p14="http://schemas.microsoft.com/office/powerpoint/2010/main" val="512906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fi-FI" dirty="0" err="1"/>
              <a:t>Now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access</a:t>
            </a:r>
            <a:r>
              <a:rPr lang="fi-FI" dirty="0"/>
              <a:t> </a:t>
            </a:r>
            <a:r>
              <a:rPr lang="fi-FI" dirty="0" err="1"/>
              <a:t>name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room_count</a:t>
            </a:r>
            <a:endParaRPr lang="fi-FI" dirty="0"/>
          </a:p>
          <a:p>
            <a:endParaRPr lang="fi-FI" dirty="0"/>
          </a:p>
          <a:p>
            <a:r>
              <a:rPr lang="fi-FI" dirty="0" err="1">
                <a:solidFill>
                  <a:srgbClr val="7030A0"/>
                </a:solidFill>
              </a:rPr>
              <a:t>my_house</a:t>
            </a:r>
            <a:r>
              <a:rPr lang="fi-FI" dirty="0">
                <a:solidFill>
                  <a:srgbClr val="7030A0"/>
                </a:solidFill>
              </a:rPr>
              <a:t> = House() </a:t>
            </a:r>
          </a:p>
          <a:p>
            <a:r>
              <a:rPr lang="fi-FI" dirty="0" err="1">
                <a:solidFill>
                  <a:srgbClr val="7030A0"/>
                </a:solidFill>
              </a:rPr>
              <a:t>print</a:t>
            </a:r>
            <a:r>
              <a:rPr lang="fi-FI" dirty="0">
                <a:solidFill>
                  <a:srgbClr val="7030A0"/>
                </a:solidFill>
              </a:rPr>
              <a:t>(</a:t>
            </a:r>
            <a:r>
              <a:rPr lang="fi-FI" dirty="0" err="1">
                <a:solidFill>
                  <a:srgbClr val="7030A0"/>
                </a:solidFill>
              </a:rPr>
              <a:t>my_house</a:t>
            </a:r>
            <a:r>
              <a:rPr lang="fi-FI" dirty="0">
                <a:solidFill>
                  <a:srgbClr val="7030A0"/>
                </a:solidFill>
              </a:rPr>
              <a:t> .</a:t>
            </a:r>
            <a:r>
              <a:rPr lang="fi-FI" dirty="0" err="1">
                <a:solidFill>
                  <a:srgbClr val="7030A0"/>
                </a:solidFill>
              </a:rPr>
              <a:t>room_count</a:t>
            </a:r>
            <a:r>
              <a:rPr lang="fi-FI" dirty="0">
                <a:solidFill>
                  <a:srgbClr val="7030A0"/>
                </a:solidFill>
              </a:rPr>
              <a:t>)</a:t>
            </a:r>
          </a:p>
          <a:p>
            <a:r>
              <a:rPr lang="fi-FI" dirty="0" err="1">
                <a:solidFill>
                  <a:srgbClr val="7030A0"/>
                </a:solidFill>
              </a:rPr>
              <a:t>print</a:t>
            </a:r>
            <a:r>
              <a:rPr lang="fi-FI" dirty="0">
                <a:solidFill>
                  <a:srgbClr val="7030A0"/>
                </a:solidFill>
              </a:rPr>
              <a:t>(</a:t>
            </a:r>
            <a:r>
              <a:rPr lang="fi-FI" dirty="0" err="1">
                <a:solidFill>
                  <a:srgbClr val="7030A0"/>
                </a:solidFill>
              </a:rPr>
              <a:t>my_house</a:t>
            </a:r>
            <a:r>
              <a:rPr lang="fi-FI" dirty="0">
                <a:solidFill>
                  <a:srgbClr val="7030A0"/>
                </a:solidFill>
              </a:rPr>
              <a:t> .</a:t>
            </a:r>
            <a:r>
              <a:rPr lang="fi-FI" dirty="0" err="1">
                <a:solidFill>
                  <a:srgbClr val="7030A0"/>
                </a:solidFill>
              </a:rPr>
              <a:t>address</a:t>
            </a:r>
            <a:r>
              <a:rPr lang="fi-FI" dirty="0">
                <a:solidFill>
                  <a:srgbClr val="7030A0"/>
                </a:solidFill>
              </a:rPr>
              <a:t>)</a:t>
            </a:r>
          </a:p>
          <a:p>
            <a:endParaRPr lang="fi-FI" dirty="0">
              <a:solidFill>
                <a:srgbClr val="7030A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OOP in Python</a:t>
            </a:r>
          </a:p>
        </p:txBody>
      </p:sp>
    </p:spTree>
    <p:extLst>
      <p:ext uri="{BB962C8B-B14F-4D97-AF65-F5344CB8AC3E}">
        <p14:creationId xmlns:p14="http://schemas.microsoft.com/office/powerpoint/2010/main" val="1435383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fi-FI" dirty="0"/>
              <a:t>To </a:t>
            </a:r>
            <a:r>
              <a:rPr lang="fi-FI" dirty="0" err="1"/>
              <a:t>build</a:t>
            </a:r>
            <a:r>
              <a:rPr lang="fi-FI" dirty="0"/>
              <a:t> </a:t>
            </a:r>
            <a:r>
              <a:rPr lang="fi-FI" dirty="0" err="1"/>
              <a:t>today’s</a:t>
            </a:r>
            <a:r>
              <a:rPr lang="fi-FI" dirty="0"/>
              <a:t> </a:t>
            </a:r>
            <a:r>
              <a:rPr lang="fi-FI" dirty="0" err="1"/>
              <a:t>complex</a:t>
            </a:r>
            <a:r>
              <a:rPr lang="fi-FI" dirty="0"/>
              <a:t> software it is just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enough</a:t>
            </a:r>
            <a:r>
              <a:rPr lang="fi-FI" dirty="0"/>
              <a:t> to </a:t>
            </a:r>
            <a:r>
              <a:rPr lang="fi-FI" dirty="0" err="1"/>
              <a:t>put</a:t>
            </a:r>
            <a:r>
              <a:rPr lang="fi-FI" dirty="0"/>
              <a:t> </a:t>
            </a:r>
            <a:r>
              <a:rPr lang="fi-FI" dirty="0" err="1"/>
              <a:t>together</a:t>
            </a:r>
            <a:r>
              <a:rPr lang="fi-FI" dirty="0"/>
              <a:t> a </a:t>
            </a:r>
            <a:r>
              <a:rPr lang="fi-FI" dirty="0" err="1"/>
              <a:t>sequence</a:t>
            </a:r>
            <a:r>
              <a:rPr lang="fi-FI" dirty="0"/>
              <a:t> of </a:t>
            </a:r>
            <a:r>
              <a:rPr lang="fi-FI" dirty="0" err="1"/>
              <a:t>programming</a:t>
            </a:r>
            <a:r>
              <a:rPr lang="fi-FI" dirty="0"/>
              <a:t> </a:t>
            </a:r>
            <a:r>
              <a:rPr lang="fi-FI" dirty="0" err="1"/>
              <a:t>statements</a:t>
            </a:r>
            <a:r>
              <a:rPr lang="fi-FI" dirty="0"/>
              <a:t> and </a:t>
            </a:r>
            <a:r>
              <a:rPr lang="fi-FI" dirty="0" err="1"/>
              <a:t>sets</a:t>
            </a:r>
            <a:r>
              <a:rPr lang="fi-FI" dirty="0"/>
              <a:t> of </a:t>
            </a:r>
            <a:r>
              <a:rPr lang="fi-FI" dirty="0" err="1"/>
              <a:t>procedures</a:t>
            </a:r>
            <a:r>
              <a:rPr lang="fi-FI" dirty="0"/>
              <a:t> and </a:t>
            </a:r>
            <a:r>
              <a:rPr lang="fi-FI" dirty="0" err="1"/>
              <a:t>modules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 to </a:t>
            </a:r>
            <a:r>
              <a:rPr lang="fi-FI" dirty="0" err="1"/>
              <a:t>incorporate</a:t>
            </a:r>
            <a:r>
              <a:rPr lang="fi-FI" dirty="0"/>
              <a:t> </a:t>
            </a:r>
            <a:r>
              <a:rPr lang="fi-FI" dirty="0" err="1"/>
              <a:t>construction</a:t>
            </a:r>
            <a:r>
              <a:rPr lang="fi-FI" dirty="0"/>
              <a:t> </a:t>
            </a:r>
            <a:r>
              <a:rPr lang="fi-FI" dirty="0" err="1"/>
              <a:t>techniques</a:t>
            </a:r>
            <a:r>
              <a:rPr lang="fi-FI" dirty="0"/>
              <a:t> and </a:t>
            </a:r>
            <a:r>
              <a:rPr lang="fi-FI" dirty="0" err="1"/>
              <a:t>program</a:t>
            </a:r>
            <a:r>
              <a:rPr lang="fi-FI" dirty="0"/>
              <a:t> </a:t>
            </a:r>
            <a:r>
              <a:rPr lang="fi-FI" dirty="0" err="1"/>
              <a:t>structures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easy</a:t>
            </a:r>
            <a:r>
              <a:rPr lang="fi-FI" dirty="0"/>
              <a:t> to </a:t>
            </a:r>
            <a:r>
              <a:rPr lang="fi-FI" dirty="0" err="1"/>
              <a:t>comprehend</a:t>
            </a:r>
            <a:r>
              <a:rPr lang="fi-FI" dirty="0"/>
              <a:t> </a:t>
            </a:r>
            <a:r>
              <a:rPr lang="fi-FI" dirty="0" err="1"/>
              <a:t>implement</a:t>
            </a:r>
            <a:r>
              <a:rPr lang="fi-FI" dirty="0"/>
              <a:t> and </a:t>
            </a:r>
            <a:r>
              <a:rPr lang="fi-FI" dirty="0" err="1"/>
              <a:t>modify</a:t>
            </a:r>
            <a:r>
              <a:rPr lang="fi-FI" dirty="0"/>
              <a:t>.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Object-</a:t>
            </a:r>
            <a:r>
              <a:rPr lang="fi-FI" sz="2800" dirty="0" err="1"/>
              <a:t>orientated</a:t>
            </a:r>
            <a:r>
              <a:rPr lang="fi-FI" sz="2800" dirty="0"/>
              <a:t> </a:t>
            </a:r>
            <a:r>
              <a:rPr lang="fi-FI" sz="2800" dirty="0" err="1"/>
              <a:t>programming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2401460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fi-FI" b="1" dirty="0" err="1"/>
              <a:t>Methods</a:t>
            </a:r>
            <a:r>
              <a:rPr lang="fi-FI" b="1" dirty="0"/>
              <a:t> in </a:t>
            </a:r>
            <a:r>
              <a:rPr lang="fi-FI" b="1" dirty="0" err="1"/>
              <a:t>class</a:t>
            </a:r>
            <a:r>
              <a:rPr lang="fi-FI" b="1" dirty="0"/>
              <a:t>:</a:t>
            </a:r>
          </a:p>
          <a:p>
            <a:endParaRPr lang="fi-FI" dirty="0"/>
          </a:p>
          <a:p>
            <a:r>
              <a:rPr lang="fi-FI" dirty="0" err="1"/>
              <a:t>Once</a:t>
            </a:r>
            <a:r>
              <a:rPr lang="fi-FI" dirty="0"/>
              <a:t> </a:t>
            </a:r>
            <a:r>
              <a:rPr lang="fi-FI" dirty="0" err="1"/>
              <a:t>there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attributes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“</a:t>
            </a:r>
            <a:r>
              <a:rPr lang="fi-FI" dirty="0" err="1"/>
              <a:t>belong</a:t>
            </a:r>
            <a:r>
              <a:rPr lang="fi-FI" dirty="0"/>
              <a:t>”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class</a:t>
            </a:r>
            <a:r>
              <a:rPr lang="fi-FI" dirty="0"/>
              <a:t>,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define</a:t>
            </a:r>
            <a:r>
              <a:rPr lang="fi-FI" dirty="0"/>
              <a:t> </a:t>
            </a:r>
            <a:r>
              <a:rPr lang="fi-FI" dirty="0" err="1"/>
              <a:t>functions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access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class</a:t>
            </a:r>
            <a:r>
              <a:rPr lang="fi-FI" dirty="0"/>
              <a:t> </a:t>
            </a:r>
            <a:r>
              <a:rPr lang="fi-FI" dirty="0" err="1"/>
              <a:t>attribute</a:t>
            </a:r>
            <a:r>
              <a:rPr lang="fi-FI" dirty="0"/>
              <a:t>. </a:t>
            </a:r>
          </a:p>
          <a:p>
            <a:endParaRPr lang="fi-FI" dirty="0"/>
          </a:p>
          <a:p>
            <a:r>
              <a:rPr lang="fi-FI" dirty="0" err="1"/>
              <a:t>These</a:t>
            </a:r>
            <a:r>
              <a:rPr lang="fi-FI" dirty="0"/>
              <a:t> </a:t>
            </a:r>
            <a:r>
              <a:rPr lang="fi-FI" dirty="0" err="1"/>
              <a:t>functions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called</a:t>
            </a:r>
            <a:r>
              <a:rPr lang="fi-FI" dirty="0"/>
              <a:t> </a:t>
            </a:r>
            <a:r>
              <a:rPr lang="fi-FI" dirty="0" err="1"/>
              <a:t>methods</a:t>
            </a:r>
            <a:r>
              <a:rPr lang="fi-FI" dirty="0"/>
              <a:t>. </a:t>
            </a: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define</a:t>
            </a:r>
            <a:r>
              <a:rPr lang="fi-FI" dirty="0"/>
              <a:t> </a:t>
            </a:r>
            <a:r>
              <a:rPr lang="fi-FI" dirty="0" err="1"/>
              <a:t>methods</a:t>
            </a:r>
            <a:r>
              <a:rPr lang="fi-FI" dirty="0"/>
              <a:t>,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 to </a:t>
            </a:r>
            <a:r>
              <a:rPr lang="fi-FI" dirty="0" err="1"/>
              <a:t>always</a:t>
            </a:r>
            <a:r>
              <a:rPr lang="fi-FI" dirty="0"/>
              <a:t> </a:t>
            </a:r>
            <a:r>
              <a:rPr lang="fi-FI" dirty="0" err="1"/>
              <a:t>provide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first</a:t>
            </a:r>
            <a:r>
              <a:rPr lang="fi-FI" dirty="0"/>
              <a:t> </a:t>
            </a:r>
            <a:r>
              <a:rPr lang="fi-FI" dirty="0" err="1"/>
              <a:t>argument</a:t>
            </a:r>
            <a:r>
              <a:rPr lang="fi-FI" dirty="0"/>
              <a:t>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method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a </a:t>
            </a:r>
            <a:r>
              <a:rPr lang="fi-FI" dirty="0" err="1"/>
              <a:t>self</a:t>
            </a:r>
            <a:r>
              <a:rPr lang="fi-FI" dirty="0"/>
              <a:t> </a:t>
            </a:r>
            <a:r>
              <a:rPr lang="fi-FI" dirty="0" err="1"/>
              <a:t>keyword</a:t>
            </a:r>
            <a:r>
              <a:rPr lang="fi-FI" dirty="0"/>
              <a:t>.</a:t>
            </a:r>
            <a:endParaRPr lang="fi-FI" dirty="0">
              <a:solidFill>
                <a:srgbClr val="7030A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OOP in Python</a:t>
            </a:r>
          </a:p>
        </p:txBody>
      </p:sp>
    </p:spTree>
    <p:extLst>
      <p:ext uri="{BB962C8B-B14F-4D97-AF65-F5344CB8AC3E}">
        <p14:creationId xmlns:p14="http://schemas.microsoft.com/office/powerpoint/2010/main" val="24310513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fi-FI" b="1" dirty="0" err="1"/>
              <a:t>Methods</a:t>
            </a:r>
            <a:r>
              <a:rPr lang="fi-FI" b="1" dirty="0"/>
              <a:t> in </a:t>
            </a:r>
            <a:r>
              <a:rPr lang="fi-FI" b="1" dirty="0" err="1"/>
              <a:t>class</a:t>
            </a:r>
            <a:r>
              <a:rPr lang="fi-FI" b="1" dirty="0"/>
              <a:t>:</a:t>
            </a:r>
          </a:p>
          <a:p>
            <a:endParaRPr lang="fi-FI" dirty="0"/>
          </a:p>
          <a:p>
            <a:r>
              <a:rPr lang="fi-FI" dirty="0" err="1">
                <a:solidFill>
                  <a:srgbClr val="7030A0"/>
                </a:solidFill>
              </a:rPr>
              <a:t>class</a:t>
            </a:r>
            <a:r>
              <a:rPr lang="fi-FI" dirty="0">
                <a:solidFill>
                  <a:srgbClr val="7030A0"/>
                </a:solidFill>
              </a:rPr>
              <a:t> House: </a:t>
            </a:r>
          </a:p>
          <a:p>
            <a:r>
              <a:rPr lang="fi-FI" dirty="0">
                <a:solidFill>
                  <a:srgbClr val="7030A0"/>
                </a:solidFill>
              </a:rPr>
              <a:t>	</a:t>
            </a:r>
            <a:r>
              <a:rPr lang="fi-FI" dirty="0" err="1">
                <a:solidFill>
                  <a:srgbClr val="7030A0"/>
                </a:solidFill>
              </a:rPr>
              <a:t>rooms_count</a:t>
            </a:r>
            <a:r>
              <a:rPr lang="fi-FI" dirty="0">
                <a:solidFill>
                  <a:srgbClr val="7030A0"/>
                </a:solidFill>
              </a:rPr>
              <a:t> = 1 </a:t>
            </a:r>
          </a:p>
          <a:p>
            <a:r>
              <a:rPr lang="fi-FI" dirty="0">
                <a:solidFill>
                  <a:srgbClr val="7030A0"/>
                </a:solidFill>
              </a:rPr>
              <a:t>	</a:t>
            </a:r>
            <a:r>
              <a:rPr lang="fi-FI" dirty="0" err="1">
                <a:solidFill>
                  <a:srgbClr val="7030A0"/>
                </a:solidFill>
              </a:rPr>
              <a:t>address</a:t>
            </a:r>
            <a:r>
              <a:rPr lang="fi-FI" dirty="0">
                <a:solidFill>
                  <a:srgbClr val="7030A0"/>
                </a:solidFill>
              </a:rPr>
              <a:t> = ””</a:t>
            </a:r>
          </a:p>
          <a:p>
            <a:endParaRPr lang="fi-FI" dirty="0">
              <a:solidFill>
                <a:srgbClr val="7030A0"/>
              </a:solidFill>
            </a:endParaRPr>
          </a:p>
          <a:p>
            <a:r>
              <a:rPr lang="fi-FI" dirty="0">
                <a:solidFill>
                  <a:srgbClr val="7030A0"/>
                </a:solidFill>
              </a:rPr>
              <a:t>	</a:t>
            </a:r>
            <a:r>
              <a:rPr lang="fi-FI" dirty="0" err="1">
                <a:solidFill>
                  <a:srgbClr val="7030A0"/>
                </a:solidFill>
              </a:rPr>
              <a:t>def</a:t>
            </a:r>
            <a:r>
              <a:rPr lang="fi-FI" dirty="0">
                <a:solidFill>
                  <a:srgbClr val="7030A0"/>
                </a:solidFill>
              </a:rPr>
              <a:t> </a:t>
            </a:r>
            <a:r>
              <a:rPr lang="fi-FI" dirty="0" err="1">
                <a:solidFill>
                  <a:srgbClr val="7030A0"/>
                </a:solidFill>
              </a:rPr>
              <a:t>print</a:t>
            </a:r>
            <a:r>
              <a:rPr lang="fi-FI" dirty="0">
                <a:solidFill>
                  <a:srgbClr val="7030A0"/>
                </a:solidFill>
              </a:rPr>
              <a:t>(</a:t>
            </a:r>
            <a:r>
              <a:rPr lang="fi-FI" dirty="0" err="1">
                <a:solidFill>
                  <a:srgbClr val="7030A0"/>
                </a:solidFill>
              </a:rPr>
              <a:t>self</a:t>
            </a:r>
            <a:r>
              <a:rPr lang="fi-FI" dirty="0">
                <a:solidFill>
                  <a:srgbClr val="7030A0"/>
                </a:solidFill>
              </a:rPr>
              <a:t>):</a:t>
            </a:r>
          </a:p>
          <a:p>
            <a:r>
              <a:rPr lang="fi-FI" dirty="0">
                <a:solidFill>
                  <a:srgbClr val="7030A0"/>
                </a:solidFill>
              </a:rPr>
              <a:t>		</a:t>
            </a:r>
            <a:r>
              <a:rPr lang="fi-FI" dirty="0" err="1">
                <a:solidFill>
                  <a:srgbClr val="7030A0"/>
                </a:solidFill>
              </a:rPr>
              <a:t>print</a:t>
            </a:r>
            <a:r>
              <a:rPr lang="fi-FI" dirty="0">
                <a:solidFill>
                  <a:srgbClr val="7030A0"/>
                </a:solidFill>
              </a:rPr>
              <a:t>(</a:t>
            </a:r>
            <a:r>
              <a:rPr lang="fi-FI" dirty="0" err="1">
                <a:solidFill>
                  <a:srgbClr val="7030A0"/>
                </a:solidFill>
              </a:rPr>
              <a:t>This</a:t>
            </a:r>
            <a:r>
              <a:rPr lang="fi-FI" dirty="0">
                <a:solidFill>
                  <a:srgbClr val="7030A0"/>
                </a:solidFill>
              </a:rPr>
              <a:t> is my </a:t>
            </a:r>
            <a:r>
              <a:rPr lang="fi-FI" dirty="0" err="1">
                <a:solidFill>
                  <a:srgbClr val="7030A0"/>
                </a:solidFill>
              </a:rPr>
              <a:t>house</a:t>
            </a:r>
            <a:r>
              <a:rPr lang="fi-FI" dirty="0">
                <a:solidFill>
                  <a:srgbClr val="7030A0"/>
                </a:solidFill>
              </a:rPr>
              <a:t>’)</a:t>
            </a:r>
            <a:br>
              <a:rPr lang="fi-FI" dirty="0">
                <a:solidFill>
                  <a:srgbClr val="7030A0"/>
                </a:solidFill>
              </a:rPr>
            </a:br>
            <a:endParaRPr lang="fi-FI" dirty="0">
              <a:solidFill>
                <a:srgbClr val="7030A0"/>
              </a:solidFill>
            </a:endParaRPr>
          </a:p>
          <a:p>
            <a:r>
              <a:rPr lang="fi-FI" dirty="0">
                <a:solidFill>
                  <a:srgbClr val="7030A0"/>
                </a:solidFill>
              </a:rPr>
              <a:t>	</a:t>
            </a:r>
            <a:r>
              <a:rPr lang="fi-FI" dirty="0" err="1">
                <a:solidFill>
                  <a:srgbClr val="7030A0"/>
                </a:solidFill>
              </a:rPr>
              <a:t>def</a:t>
            </a:r>
            <a:r>
              <a:rPr lang="fi-FI" dirty="0">
                <a:solidFill>
                  <a:srgbClr val="7030A0"/>
                </a:solidFill>
              </a:rPr>
              <a:t> </a:t>
            </a:r>
            <a:r>
              <a:rPr lang="fi-FI" dirty="0" err="1">
                <a:solidFill>
                  <a:srgbClr val="7030A0"/>
                </a:solidFill>
              </a:rPr>
              <a:t>setRoomCount</a:t>
            </a:r>
            <a:r>
              <a:rPr lang="fi-FI" dirty="0">
                <a:solidFill>
                  <a:srgbClr val="7030A0"/>
                </a:solidFill>
              </a:rPr>
              <a:t>(</a:t>
            </a:r>
            <a:r>
              <a:rPr lang="fi-FI" dirty="0" err="1">
                <a:solidFill>
                  <a:srgbClr val="7030A0"/>
                </a:solidFill>
              </a:rPr>
              <a:t>self</a:t>
            </a:r>
            <a:r>
              <a:rPr lang="fi-FI" dirty="0">
                <a:solidFill>
                  <a:srgbClr val="7030A0"/>
                </a:solidFill>
              </a:rPr>
              <a:t>, </a:t>
            </a:r>
            <a:r>
              <a:rPr lang="fi-FI" dirty="0" err="1">
                <a:solidFill>
                  <a:srgbClr val="7030A0"/>
                </a:solidFill>
              </a:rPr>
              <a:t>new_count</a:t>
            </a:r>
            <a:r>
              <a:rPr lang="fi-FI" dirty="0">
                <a:solidFill>
                  <a:srgbClr val="7030A0"/>
                </a:solidFill>
              </a:rPr>
              <a:t>):</a:t>
            </a:r>
          </a:p>
          <a:p>
            <a:r>
              <a:rPr lang="fi-FI" dirty="0">
                <a:solidFill>
                  <a:srgbClr val="7030A0"/>
                </a:solidFill>
              </a:rPr>
              <a:t>		</a:t>
            </a:r>
            <a:r>
              <a:rPr lang="fi-FI" dirty="0" err="1">
                <a:solidFill>
                  <a:srgbClr val="7030A0"/>
                </a:solidFill>
              </a:rPr>
              <a:t>self.rooms_count</a:t>
            </a:r>
            <a:r>
              <a:rPr lang="fi-FI" dirty="0">
                <a:solidFill>
                  <a:srgbClr val="7030A0"/>
                </a:solidFill>
              </a:rPr>
              <a:t> = </a:t>
            </a:r>
            <a:r>
              <a:rPr lang="fi-FI" dirty="0" err="1">
                <a:solidFill>
                  <a:srgbClr val="7030A0"/>
                </a:solidFill>
              </a:rPr>
              <a:t>count</a:t>
            </a:r>
            <a:endParaRPr lang="fi-FI" dirty="0">
              <a:solidFill>
                <a:srgbClr val="7030A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OOP in Python</a:t>
            </a:r>
          </a:p>
        </p:txBody>
      </p:sp>
    </p:spTree>
    <p:extLst>
      <p:ext uri="{BB962C8B-B14F-4D97-AF65-F5344CB8AC3E}">
        <p14:creationId xmlns:p14="http://schemas.microsoft.com/office/powerpoint/2010/main" val="12364195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fi-FI" b="1" dirty="0" err="1"/>
              <a:t>Constructors</a:t>
            </a:r>
            <a:r>
              <a:rPr lang="fi-FI" b="1" dirty="0"/>
              <a:t>:</a:t>
            </a:r>
          </a:p>
          <a:p>
            <a:endParaRPr lang="fi-FI" b="1" dirty="0"/>
          </a:p>
          <a:p>
            <a:r>
              <a:rPr lang="fi-FI" sz="2400" dirty="0"/>
              <a:t>Class </a:t>
            </a:r>
            <a:r>
              <a:rPr lang="fi-FI" sz="2400" dirty="0" err="1"/>
              <a:t>functions</a:t>
            </a:r>
            <a:r>
              <a:rPr lang="fi-FI" sz="2400" dirty="0"/>
              <a:t> </a:t>
            </a:r>
            <a:r>
              <a:rPr lang="fi-FI" sz="2400" dirty="0" err="1"/>
              <a:t>that</a:t>
            </a:r>
            <a:r>
              <a:rPr lang="fi-FI" sz="2400" dirty="0"/>
              <a:t> </a:t>
            </a:r>
            <a:r>
              <a:rPr lang="fi-FI" sz="2400" dirty="0" err="1"/>
              <a:t>begins</a:t>
            </a:r>
            <a:r>
              <a:rPr lang="fi-FI" sz="2400" dirty="0"/>
              <a:t> </a:t>
            </a:r>
            <a:r>
              <a:rPr lang="fi-FI" sz="2400" dirty="0" err="1"/>
              <a:t>with</a:t>
            </a:r>
            <a:r>
              <a:rPr lang="fi-FI" sz="2400" dirty="0"/>
              <a:t> </a:t>
            </a:r>
            <a:r>
              <a:rPr lang="fi-FI" sz="2400" dirty="0" err="1"/>
              <a:t>double</a:t>
            </a:r>
            <a:r>
              <a:rPr lang="fi-FI" sz="2400" dirty="0"/>
              <a:t> </a:t>
            </a:r>
            <a:r>
              <a:rPr lang="fi-FI" sz="2400" dirty="0" err="1"/>
              <a:t>underscore</a:t>
            </a:r>
            <a:r>
              <a:rPr lang="fi-FI" sz="2400" dirty="0"/>
              <a:t> (__) </a:t>
            </a:r>
            <a:r>
              <a:rPr lang="fi-FI" sz="2400" dirty="0" err="1"/>
              <a:t>are</a:t>
            </a:r>
            <a:r>
              <a:rPr lang="fi-FI" sz="2400" dirty="0"/>
              <a:t> </a:t>
            </a:r>
            <a:r>
              <a:rPr lang="fi-FI" sz="2400" dirty="0" err="1"/>
              <a:t>called</a:t>
            </a:r>
            <a:r>
              <a:rPr lang="fi-FI" sz="2400" dirty="0"/>
              <a:t> </a:t>
            </a:r>
            <a:r>
              <a:rPr lang="fi-FI" sz="2400" dirty="0" err="1"/>
              <a:t>special</a:t>
            </a:r>
            <a:r>
              <a:rPr lang="fi-FI" sz="2400" dirty="0"/>
              <a:t> </a:t>
            </a:r>
            <a:r>
              <a:rPr lang="fi-FI" sz="2400" dirty="0" err="1"/>
              <a:t>functions</a:t>
            </a:r>
            <a:r>
              <a:rPr lang="fi-FI" sz="2400" dirty="0"/>
              <a:t> as </a:t>
            </a:r>
            <a:r>
              <a:rPr lang="fi-FI" sz="2400" dirty="0" err="1"/>
              <a:t>they</a:t>
            </a:r>
            <a:r>
              <a:rPr lang="fi-FI" sz="2400" dirty="0"/>
              <a:t> </a:t>
            </a:r>
            <a:r>
              <a:rPr lang="fi-FI" sz="2400" dirty="0" err="1"/>
              <a:t>have</a:t>
            </a:r>
            <a:r>
              <a:rPr lang="fi-FI" sz="2400" dirty="0"/>
              <a:t> </a:t>
            </a:r>
            <a:r>
              <a:rPr lang="fi-FI" sz="2400" dirty="0" err="1"/>
              <a:t>special</a:t>
            </a:r>
            <a:r>
              <a:rPr lang="fi-FI" sz="2400" dirty="0"/>
              <a:t> </a:t>
            </a:r>
            <a:r>
              <a:rPr lang="fi-FI" sz="2400" dirty="0" err="1"/>
              <a:t>meaning</a:t>
            </a:r>
            <a:r>
              <a:rPr lang="fi-FI" sz="2400" dirty="0"/>
              <a:t>.</a:t>
            </a:r>
          </a:p>
          <a:p>
            <a:endParaRPr lang="fi-FI" sz="2400" dirty="0"/>
          </a:p>
          <a:p>
            <a:r>
              <a:rPr lang="fi-FI" sz="2400" dirty="0"/>
              <a:t>Of </a:t>
            </a:r>
            <a:r>
              <a:rPr lang="fi-FI" sz="2400" dirty="0" err="1"/>
              <a:t>one</a:t>
            </a:r>
            <a:r>
              <a:rPr lang="fi-FI" sz="2400" dirty="0"/>
              <a:t> </a:t>
            </a:r>
            <a:r>
              <a:rPr lang="fi-FI" sz="2400" dirty="0" err="1"/>
              <a:t>particular</a:t>
            </a:r>
            <a:r>
              <a:rPr lang="fi-FI" sz="2400" dirty="0"/>
              <a:t> </a:t>
            </a:r>
            <a:r>
              <a:rPr lang="fi-FI" sz="2400" dirty="0" err="1"/>
              <a:t>interest</a:t>
            </a:r>
            <a:r>
              <a:rPr lang="fi-FI" sz="2400" dirty="0"/>
              <a:t> is </a:t>
            </a:r>
            <a:r>
              <a:rPr lang="fi-FI" sz="2400" dirty="0" err="1"/>
              <a:t>the</a:t>
            </a:r>
            <a:r>
              <a:rPr lang="fi-FI" sz="2400" dirty="0"/>
              <a:t> __</a:t>
            </a:r>
            <a:r>
              <a:rPr lang="fi-FI" sz="2400" dirty="0" err="1"/>
              <a:t>init</a:t>
            </a:r>
            <a:r>
              <a:rPr lang="fi-FI" sz="2400" dirty="0"/>
              <a:t>__() </a:t>
            </a:r>
            <a:r>
              <a:rPr lang="fi-FI" sz="2400" dirty="0" err="1"/>
              <a:t>function</a:t>
            </a:r>
            <a:r>
              <a:rPr lang="fi-FI" sz="2400" dirty="0"/>
              <a:t>. </a:t>
            </a:r>
            <a:r>
              <a:rPr lang="fi-FI" sz="2400" dirty="0" err="1"/>
              <a:t>This</a:t>
            </a:r>
            <a:r>
              <a:rPr lang="fi-FI" sz="2400" dirty="0"/>
              <a:t> </a:t>
            </a:r>
            <a:r>
              <a:rPr lang="fi-FI" sz="2400" dirty="0" err="1"/>
              <a:t>special</a:t>
            </a:r>
            <a:r>
              <a:rPr lang="fi-FI" sz="2400" dirty="0"/>
              <a:t> </a:t>
            </a:r>
            <a:r>
              <a:rPr lang="fi-FI" sz="2400" dirty="0" err="1"/>
              <a:t>function</a:t>
            </a:r>
            <a:r>
              <a:rPr lang="fi-FI" sz="2400" dirty="0"/>
              <a:t> </a:t>
            </a:r>
            <a:r>
              <a:rPr lang="fi-FI" sz="2400" dirty="0" err="1"/>
              <a:t>gets</a:t>
            </a:r>
            <a:r>
              <a:rPr lang="fi-FI" sz="2400" dirty="0"/>
              <a:t> </a:t>
            </a:r>
            <a:r>
              <a:rPr lang="fi-FI" sz="2400" dirty="0" err="1"/>
              <a:t>called</a:t>
            </a:r>
            <a:r>
              <a:rPr lang="fi-FI" sz="2400" dirty="0"/>
              <a:t> </a:t>
            </a:r>
            <a:r>
              <a:rPr lang="fi-FI" sz="2400" dirty="0" err="1"/>
              <a:t>whenever</a:t>
            </a:r>
            <a:r>
              <a:rPr lang="fi-FI" sz="2400" dirty="0"/>
              <a:t> a </a:t>
            </a:r>
            <a:r>
              <a:rPr lang="fi-FI" sz="2400" dirty="0" err="1"/>
              <a:t>new</a:t>
            </a:r>
            <a:r>
              <a:rPr lang="fi-FI" sz="2400" dirty="0"/>
              <a:t> </a:t>
            </a:r>
            <a:r>
              <a:rPr lang="fi-FI" sz="2400" dirty="0" err="1"/>
              <a:t>object</a:t>
            </a:r>
            <a:r>
              <a:rPr lang="fi-FI" sz="2400" dirty="0"/>
              <a:t> of </a:t>
            </a:r>
            <a:r>
              <a:rPr lang="fi-FI" sz="2400" dirty="0" err="1"/>
              <a:t>that</a:t>
            </a:r>
            <a:r>
              <a:rPr lang="fi-FI" sz="2400" dirty="0"/>
              <a:t> </a:t>
            </a:r>
            <a:r>
              <a:rPr lang="fi-FI" sz="2400" dirty="0" err="1"/>
              <a:t>class</a:t>
            </a:r>
            <a:r>
              <a:rPr lang="fi-FI" sz="2400" dirty="0"/>
              <a:t> is </a:t>
            </a:r>
            <a:r>
              <a:rPr lang="fi-FI" sz="2400" dirty="0" err="1"/>
              <a:t>instantiated</a:t>
            </a:r>
            <a:r>
              <a:rPr lang="fi-FI" sz="2400" dirty="0"/>
              <a:t>.</a:t>
            </a:r>
          </a:p>
          <a:p>
            <a:endParaRPr lang="fi-FI" sz="2400" dirty="0"/>
          </a:p>
          <a:p>
            <a:r>
              <a:rPr lang="fi-FI" sz="2400" dirty="0" err="1"/>
              <a:t>This</a:t>
            </a:r>
            <a:r>
              <a:rPr lang="fi-FI" sz="2400" dirty="0"/>
              <a:t> </a:t>
            </a:r>
            <a:r>
              <a:rPr lang="fi-FI" sz="2400" dirty="0" err="1"/>
              <a:t>type</a:t>
            </a:r>
            <a:r>
              <a:rPr lang="fi-FI" sz="2400" dirty="0"/>
              <a:t> of </a:t>
            </a:r>
            <a:r>
              <a:rPr lang="fi-FI" sz="2400" dirty="0" err="1"/>
              <a:t>function</a:t>
            </a:r>
            <a:r>
              <a:rPr lang="fi-FI" sz="2400" dirty="0"/>
              <a:t> is </a:t>
            </a:r>
            <a:r>
              <a:rPr lang="fi-FI" sz="2400" dirty="0" err="1"/>
              <a:t>also</a:t>
            </a:r>
            <a:r>
              <a:rPr lang="fi-FI" sz="2400" dirty="0"/>
              <a:t> </a:t>
            </a:r>
            <a:r>
              <a:rPr lang="fi-FI" sz="2400" dirty="0" err="1"/>
              <a:t>called</a:t>
            </a:r>
            <a:r>
              <a:rPr lang="fi-FI" sz="2400" dirty="0"/>
              <a:t> </a:t>
            </a:r>
            <a:r>
              <a:rPr lang="fi-FI" sz="2400" dirty="0" err="1"/>
              <a:t>constructors</a:t>
            </a:r>
            <a:r>
              <a:rPr lang="fi-FI" sz="2400" dirty="0"/>
              <a:t> in Object </a:t>
            </a:r>
            <a:r>
              <a:rPr lang="fi-FI" sz="2400" dirty="0" err="1"/>
              <a:t>Oriented</a:t>
            </a:r>
            <a:r>
              <a:rPr lang="fi-FI" sz="2400" dirty="0"/>
              <a:t> Programming (OOP). </a:t>
            </a:r>
            <a:r>
              <a:rPr lang="fi-FI" sz="2400" dirty="0" err="1"/>
              <a:t>We</a:t>
            </a:r>
            <a:r>
              <a:rPr lang="fi-FI" sz="2400" dirty="0"/>
              <a:t> </a:t>
            </a:r>
            <a:r>
              <a:rPr lang="fi-FI" sz="2400" dirty="0" err="1"/>
              <a:t>normally</a:t>
            </a:r>
            <a:r>
              <a:rPr lang="fi-FI" sz="2400" dirty="0"/>
              <a:t> </a:t>
            </a:r>
            <a:r>
              <a:rPr lang="fi-FI" sz="2400" dirty="0" err="1"/>
              <a:t>use</a:t>
            </a:r>
            <a:r>
              <a:rPr lang="fi-FI" sz="2400" dirty="0"/>
              <a:t> it to </a:t>
            </a:r>
            <a:r>
              <a:rPr lang="fi-FI" sz="2400" dirty="0" err="1"/>
              <a:t>initialize</a:t>
            </a:r>
            <a:r>
              <a:rPr lang="fi-FI" sz="2400" dirty="0"/>
              <a:t> </a:t>
            </a:r>
            <a:r>
              <a:rPr lang="fi-FI" sz="2400" dirty="0" err="1"/>
              <a:t>all</a:t>
            </a:r>
            <a:r>
              <a:rPr lang="fi-FI" sz="2400" dirty="0"/>
              <a:t> </a:t>
            </a:r>
            <a:r>
              <a:rPr lang="fi-FI" sz="2400" dirty="0" err="1"/>
              <a:t>the</a:t>
            </a:r>
            <a:r>
              <a:rPr lang="fi-FI" sz="2400" dirty="0"/>
              <a:t> </a:t>
            </a:r>
            <a:r>
              <a:rPr lang="fi-FI" sz="2400" dirty="0" err="1"/>
              <a:t>variables</a:t>
            </a:r>
            <a:r>
              <a:rPr lang="fi-FI" sz="2400" dirty="0"/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OOP in Python</a:t>
            </a:r>
          </a:p>
        </p:txBody>
      </p:sp>
    </p:spTree>
    <p:extLst>
      <p:ext uri="{BB962C8B-B14F-4D97-AF65-F5344CB8AC3E}">
        <p14:creationId xmlns:p14="http://schemas.microsoft.com/office/powerpoint/2010/main" val="1208640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fi-FI" b="1" dirty="0" err="1"/>
              <a:t>Constructors</a:t>
            </a:r>
            <a:r>
              <a:rPr lang="fi-FI" b="1" dirty="0"/>
              <a:t>:</a:t>
            </a:r>
          </a:p>
          <a:p>
            <a:endParaRPr lang="fi-FI" dirty="0"/>
          </a:p>
          <a:p>
            <a:r>
              <a:rPr lang="fi-FI" dirty="0" err="1">
                <a:solidFill>
                  <a:srgbClr val="7030A0"/>
                </a:solidFill>
              </a:rPr>
              <a:t>class</a:t>
            </a:r>
            <a:r>
              <a:rPr lang="fi-FI" dirty="0">
                <a:solidFill>
                  <a:srgbClr val="7030A0"/>
                </a:solidFill>
              </a:rPr>
              <a:t> House: </a:t>
            </a:r>
          </a:p>
          <a:p>
            <a:r>
              <a:rPr lang="fi-FI" dirty="0">
                <a:solidFill>
                  <a:srgbClr val="7030A0"/>
                </a:solidFill>
              </a:rPr>
              <a:t>	</a:t>
            </a:r>
            <a:r>
              <a:rPr lang="fi-FI" dirty="0" err="1">
                <a:solidFill>
                  <a:srgbClr val="7030A0"/>
                </a:solidFill>
              </a:rPr>
              <a:t>rooms_count</a:t>
            </a:r>
            <a:r>
              <a:rPr lang="fi-FI" dirty="0">
                <a:solidFill>
                  <a:srgbClr val="7030A0"/>
                </a:solidFill>
              </a:rPr>
              <a:t> = 1 </a:t>
            </a:r>
          </a:p>
          <a:p>
            <a:r>
              <a:rPr lang="fi-FI" dirty="0">
                <a:solidFill>
                  <a:srgbClr val="7030A0"/>
                </a:solidFill>
              </a:rPr>
              <a:t>	</a:t>
            </a:r>
            <a:r>
              <a:rPr lang="fi-FI" dirty="0" err="1">
                <a:solidFill>
                  <a:srgbClr val="7030A0"/>
                </a:solidFill>
              </a:rPr>
              <a:t>address</a:t>
            </a:r>
            <a:r>
              <a:rPr lang="fi-FI" dirty="0">
                <a:solidFill>
                  <a:srgbClr val="7030A0"/>
                </a:solidFill>
              </a:rPr>
              <a:t> = ””</a:t>
            </a:r>
          </a:p>
          <a:p>
            <a:endParaRPr lang="fi-FI" dirty="0">
              <a:solidFill>
                <a:srgbClr val="7030A0"/>
              </a:solidFill>
            </a:endParaRPr>
          </a:p>
          <a:p>
            <a:r>
              <a:rPr lang="fi-FI" dirty="0">
                <a:solidFill>
                  <a:srgbClr val="7030A0"/>
                </a:solidFill>
              </a:rPr>
              <a:t>	 </a:t>
            </a:r>
            <a:r>
              <a:rPr lang="fi-FI" dirty="0" err="1">
                <a:solidFill>
                  <a:srgbClr val="7030A0"/>
                </a:solidFill>
              </a:rPr>
              <a:t>def</a:t>
            </a:r>
            <a:r>
              <a:rPr lang="fi-FI" dirty="0">
                <a:solidFill>
                  <a:srgbClr val="7030A0"/>
                </a:solidFill>
              </a:rPr>
              <a:t> __</a:t>
            </a:r>
            <a:r>
              <a:rPr lang="fi-FI" dirty="0" err="1">
                <a:solidFill>
                  <a:srgbClr val="7030A0"/>
                </a:solidFill>
              </a:rPr>
              <a:t>init</a:t>
            </a:r>
            <a:r>
              <a:rPr lang="fi-FI" dirty="0">
                <a:solidFill>
                  <a:srgbClr val="7030A0"/>
                </a:solidFill>
              </a:rPr>
              <a:t>__(</a:t>
            </a:r>
            <a:r>
              <a:rPr lang="fi-FI" dirty="0" err="1">
                <a:solidFill>
                  <a:srgbClr val="7030A0"/>
                </a:solidFill>
              </a:rPr>
              <a:t>self</a:t>
            </a:r>
            <a:r>
              <a:rPr lang="fi-FI" dirty="0">
                <a:solidFill>
                  <a:srgbClr val="7030A0"/>
                </a:solidFill>
              </a:rPr>
              <a:t>, </a:t>
            </a:r>
            <a:r>
              <a:rPr lang="fi-FI" dirty="0" err="1">
                <a:solidFill>
                  <a:srgbClr val="7030A0"/>
                </a:solidFill>
              </a:rPr>
              <a:t>rooms_count</a:t>
            </a:r>
            <a:r>
              <a:rPr lang="fi-FI" dirty="0">
                <a:solidFill>
                  <a:srgbClr val="7030A0"/>
                </a:solidFill>
              </a:rPr>
              <a:t> ): </a:t>
            </a:r>
          </a:p>
          <a:p>
            <a:r>
              <a:rPr lang="fi-FI" dirty="0">
                <a:solidFill>
                  <a:srgbClr val="7030A0"/>
                </a:solidFill>
              </a:rPr>
              <a:t>		</a:t>
            </a:r>
            <a:r>
              <a:rPr lang="fi-FI" dirty="0" err="1">
                <a:solidFill>
                  <a:srgbClr val="7030A0"/>
                </a:solidFill>
              </a:rPr>
              <a:t>self</a:t>
            </a:r>
            <a:r>
              <a:rPr lang="fi-FI" dirty="0">
                <a:solidFill>
                  <a:srgbClr val="7030A0"/>
                </a:solidFill>
              </a:rPr>
              <a:t>. </a:t>
            </a:r>
            <a:r>
              <a:rPr lang="fi-FI" dirty="0" err="1">
                <a:solidFill>
                  <a:srgbClr val="7030A0"/>
                </a:solidFill>
              </a:rPr>
              <a:t>rooms_count</a:t>
            </a:r>
            <a:r>
              <a:rPr lang="fi-FI" dirty="0">
                <a:solidFill>
                  <a:srgbClr val="7030A0"/>
                </a:solidFill>
              </a:rPr>
              <a:t> = 0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OOP in Python</a:t>
            </a:r>
          </a:p>
        </p:txBody>
      </p:sp>
    </p:spTree>
    <p:extLst>
      <p:ext uri="{BB962C8B-B14F-4D97-AF65-F5344CB8AC3E}">
        <p14:creationId xmlns:p14="http://schemas.microsoft.com/office/powerpoint/2010/main" val="8025843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en-US" sz="2000"/>
              <a:t>Create </a:t>
            </a:r>
            <a:r>
              <a:rPr lang="en-US" sz="2000" dirty="0"/>
              <a:t>class that represents a real-life object Car and use it in main program as object</a:t>
            </a:r>
          </a:p>
          <a:p>
            <a:pPr marL="457200" indent="-457200">
              <a:buFontTx/>
              <a:buChar char="-"/>
            </a:pPr>
            <a:r>
              <a:rPr lang="en-US" sz="1800" dirty="0"/>
              <a:t>Car has following functions:</a:t>
            </a:r>
          </a:p>
          <a:p>
            <a:pPr marL="1143000" lvl="1" indent="-457200">
              <a:buFontTx/>
              <a:buChar char="-"/>
            </a:pPr>
            <a:r>
              <a:rPr lang="en-US" sz="1600" dirty="0" err="1"/>
              <a:t>SetSpeed</a:t>
            </a:r>
            <a:r>
              <a:rPr lang="en-US" sz="1600" dirty="0"/>
              <a:t>, set current speed of car</a:t>
            </a:r>
          </a:p>
          <a:p>
            <a:pPr marL="1143000" lvl="1" indent="-457200">
              <a:buFontTx/>
              <a:buChar char="-"/>
            </a:pPr>
            <a:r>
              <a:rPr lang="en-US" sz="1600" dirty="0" err="1"/>
              <a:t>GetSpeed</a:t>
            </a:r>
            <a:r>
              <a:rPr lang="en-US" sz="1600" dirty="0"/>
              <a:t>, gets current speed of car</a:t>
            </a:r>
          </a:p>
          <a:p>
            <a:pPr marL="1143000" lvl="1" indent="-457200">
              <a:buFontTx/>
              <a:buChar char="-"/>
            </a:pPr>
            <a:r>
              <a:rPr lang="en-US" sz="1600" dirty="0" err="1"/>
              <a:t>SetDirection</a:t>
            </a:r>
            <a:r>
              <a:rPr lang="en-US" sz="1600" dirty="0"/>
              <a:t>, sets direction of car</a:t>
            </a:r>
          </a:p>
          <a:p>
            <a:pPr marL="1143000" lvl="1" indent="-457200">
              <a:buFontTx/>
              <a:buChar char="-"/>
            </a:pPr>
            <a:r>
              <a:rPr lang="en-US" sz="1600" dirty="0" err="1"/>
              <a:t>GetDirection</a:t>
            </a:r>
            <a:r>
              <a:rPr lang="en-US" sz="1600" dirty="0"/>
              <a:t>, get direction of car</a:t>
            </a:r>
          </a:p>
          <a:p>
            <a:pPr marL="1143000" lvl="1" indent="-457200">
              <a:buFontTx/>
              <a:buChar char="-"/>
            </a:pPr>
            <a:r>
              <a:rPr lang="en-US" sz="1600" dirty="0" err="1"/>
              <a:t>SetColor</a:t>
            </a:r>
            <a:r>
              <a:rPr lang="en-US" sz="1600" dirty="0"/>
              <a:t>, sets color of car</a:t>
            </a:r>
          </a:p>
          <a:p>
            <a:pPr marL="1143000" lvl="1" indent="-457200">
              <a:buFontTx/>
              <a:buChar char="-"/>
            </a:pPr>
            <a:r>
              <a:rPr lang="en-US" sz="1600" dirty="0" err="1"/>
              <a:t>GetColor</a:t>
            </a:r>
            <a:r>
              <a:rPr lang="en-US" sz="1600" dirty="0"/>
              <a:t>, gets color of car</a:t>
            </a:r>
          </a:p>
          <a:p>
            <a:pPr marL="1143000" lvl="1" indent="-457200">
              <a:buFontTx/>
              <a:buChar char="-"/>
            </a:pPr>
            <a:r>
              <a:rPr lang="en-US" sz="1600" dirty="0"/>
              <a:t>Print, prints all details of car</a:t>
            </a:r>
          </a:p>
          <a:p>
            <a:pPr marL="457200" indent="-457200">
              <a:buFontTx/>
              <a:buChar char="-"/>
            </a:pPr>
            <a:r>
              <a:rPr lang="en-US" sz="2400" dirty="0"/>
              <a:t>Create class that represents a real-life object Person and use it in main program as object. Design your own data and functions</a:t>
            </a:r>
            <a:endParaRPr lang="en-US" sz="2200" dirty="0"/>
          </a:p>
          <a:p>
            <a:pPr marL="457200" indent="-457200">
              <a:buFontTx/>
              <a:buChar char="-"/>
            </a:pPr>
            <a:r>
              <a:rPr lang="en-US" sz="2200" dirty="0"/>
              <a:t>In Exercise 8. we did Car module, what is difference </a:t>
            </a:r>
            <a:br>
              <a:rPr lang="en-US" sz="2200" dirty="0"/>
            </a:br>
            <a:r>
              <a:rPr lang="en-US" sz="2200" dirty="0"/>
              <a:t>between module and class?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Exercises</a:t>
            </a:r>
            <a:r>
              <a:rPr lang="fi-FI" sz="2800" dirty="0"/>
              <a:t> 11.</a:t>
            </a:r>
          </a:p>
        </p:txBody>
      </p:sp>
    </p:spTree>
    <p:extLst>
      <p:ext uri="{BB962C8B-B14F-4D97-AF65-F5344CB8AC3E}">
        <p14:creationId xmlns:p14="http://schemas.microsoft.com/office/powerpoint/2010/main" val="454702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fi-FI" dirty="0"/>
              <a:t>Object </a:t>
            </a:r>
            <a:r>
              <a:rPr lang="fi-FI" dirty="0" err="1"/>
              <a:t>Oriented</a:t>
            </a:r>
            <a:r>
              <a:rPr lang="fi-FI" dirty="0"/>
              <a:t> Programming (OOP) is an </a:t>
            </a:r>
            <a:r>
              <a:rPr lang="fi-FI" dirty="0" err="1"/>
              <a:t>approach</a:t>
            </a:r>
            <a:r>
              <a:rPr lang="fi-FI" dirty="0"/>
              <a:t> to </a:t>
            </a:r>
            <a:r>
              <a:rPr lang="fi-FI" dirty="0" err="1"/>
              <a:t>program</a:t>
            </a:r>
            <a:r>
              <a:rPr lang="fi-FI" dirty="0"/>
              <a:t> </a:t>
            </a:r>
            <a:r>
              <a:rPr lang="fi-FI" dirty="0" err="1"/>
              <a:t>organization</a:t>
            </a:r>
            <a:r>
              <a:rPr lang="fi-FI" dirty="0"/>
              <a:t> and </a:t>
            </a:r>
            <a:r>
              <a:rPr lang="fi-FI" dirty="0" err="1"/>
              <a:t>development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attempts</a:t>
            </a:r>
            <a:r>
              <a:rPr lang="fi-FI" dirty="0"/>
              <a:t> to </a:t>
            </a:r>
            <a:r>
              <a:rPr lang="fi-FI" dirty="0" err="1"/>
              <a:t>eliminate</a:t>
            </a:r>
            <a:r>
              <a:rPr lang="fi-FI" dirty="0"/>
              <a:t> </a:t>
            </a:r>
            <a:r>
              <a:rPr lang="fi-FI" dirty="0" err="1"/>
              <a:t>some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pitfalls</a:t>
            </a:r>
            <a:r>
              <a:rPr lang="fi-FI" dirty="0"/>
              <a:t> of </a:t>
            </a:r>
            <a:r>
              <a:rPr lang="fi-FI" dirty="0" err="1"/>
              <a:t>conventional</a:t>
            </a:r>
            <a:r>
              <a:rPr lang="fi-FI" dirty="0"/>
              <a:t> </a:t>
            </a:r>
            <a:r>
              <a:rPr lang="fi-FI" dirty="0" err="1"/>
              <a:t>programming</a:t>
            </a:r>
            <a:r>
              <a:rPr lang="fi-FI" dirty="0"/>
              <a:t> </a:t>
            </a:r>
            <a:r>
              <a:rPr lang="fi-FI" dirty="0" err="1"/>
              <a:t>methods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incorporating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best</a:t>
            </a:r>
            <a:r>
              <a:rPr lang="fi-FI" dirty="0"/>
              <a:t> of </a:t>
            </a:r>
            <a:r>
              <a:rPr lang="fi-FI" dirty="0" err="1"/>
              <a:t>structured</a:t>
            </a:r>
            <a:r>
              <a:rPr lang="fi-FI" dirty="0"/>
              <a:t> </a:t>
            </a:r>
            <a:r>
              <a:rPr lang="fi-FI" dirty="0" err="1"/>
              <a:t>programming</a:t>
            </a:r>
            <a:r>
              <a:rPr lang="fi-FI" dirty="0"/>
              <a:t> </a:t>
            </a:r>
            <a:r>
              <a:rPr lang="fi-FI" dirty="0" err="1"/>
              <a:t>features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several</a:t>
            </a:r>
            <a:r>
              <a:rPr lang="fi-FI" dirty="0"/>
              <a:t> </a:t>
            </a:r>
            <a:r>
              <a:rPr lang="fi-FI" dirty="0" err="1"/>
              <a:t>powerful</a:t>
            </a:r>
            <a:r>
              <a:rPr lang="fi-FI" dirty="0"/>
              <a:t> </a:t>
            </a:r>
            <a:r>
              <a:rPr lang="fi-FI" dirty="0" err="1"/>
              <a:t>new</a:t>
            </a:r>
            <a:r>
              <a:rPr lang="fi-FI" dirty="0"/>
              <a:t> </a:t>
            </a:r>
            <a:r>
              <a:rPr lang="fi-FI" dirty="0" err="1"/>
              <a:t>concepts</a:t>
            </a:r>
            <a:r>
              <a:rPr lang="fi-FI" dirty="0"/>
              <a:t>. </a:t>
            </a:r>
          </a:p>
          <a:p>
            <a:endParaRPr lang="fi-FI" dirty="0"/>
          </a:p>
          <a:p>
            <a:r>
              <a:rPr lang="fi-FI" dirty="0"/>
              <a:t>It is a </a:t>
            </a:r>
            <a:r>
              <a:rPr lang="fi-FI" dirty="0" err="1"/>
              <a:t>way</a:t>
            </a:r>
            <a:r>
              <a:rPr lang="fi-FI" dirty="0"/>
              <a:t> of </a:t>
            </a:r>
            <a:r>
              <a:rPr lang="fi-FI" dirty="0" err="1"/>
              <a:t>organizing</a:t>
            </a:r>
            <a:r>
              <a:rPr lang="fi-FI" dirty="0"/>
              <a:t> and </a:t>
            </a:r>
            <a:r>
              <a:rPr lang="fi-FI" dirty="0" err="1"/>
              <a:t>developing</a:t>
            </a:r>
            <a:r>
              <a:rPr lang="fi-FI" dirty="0"/>
              <a:t> </a:t>
            </a:r>
            <a:r>
              <a:rPr lang="fi-FI" dirty="0" err="1"/>
              <a:t>programs</a:t>
            </a:r>
            <a:r>
              <a:rPr lang="fi-FI" dirty="0"/>
              <a:t> and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nothing</a:t>
            </a:r>
            <a:r>
              <a:rPr lang="fi-FI" dirty="0"/>
              <a:t> to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any</a:t>
            </a:r>
            <a:r>
              <a:rPr lang="fi-FI" dirty="0"/>
              <a:t> </a:t>
            </a:r>
            <a:r>
              <a:rPr lang="fi-FI" dirty="0" err="1"/>
              <a:t>particular</a:t>
            </a:r>
            <a:r>
              <a:rPr lang="fi-FI" dirty="0"/>
              <a:t> </a:t>
            </a:r>
            <a:r>
              <a:rPr lang="fi-FI" dirty="0" err="1"/>
              <a:t>language</a:t>
            </a:r>
            <a:r>
              <a:rPr lang="fi-FI" dirty="0"/>
              <a:t>. </a:t>
            </a:r>
            <a:r>
              <a:rPr lang="fi-FI" dirty="0" err="1"/>
              <a:t>However</a:t>
            </a:r>
            <a:r>
              <a:rPr lang="fi-FI" dirty="0"/>
              <a:t>,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languages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suitable</a:t>
            </a:r>
            <a:r>
              <a:rPr lang="fi-FI" dirty="0"/>
              <a:t> to </a:t>
            </a:r>
            <a:r>
              <a:rPr lang="fi-FI" dirty="0" err="1"/>
              <a:t>implement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OOP </a:t>
            </a:r>
            <a:r>
              <a:rPr lang="fi-FI" dirty="0" err="1"/>
              <a:t>concepts</a:t>
            </a:r>
            <a:r>
              <a:rPr lang="fi-FI" dirty="0"/>
              <a:t> </a:t>
            </a:r>
            <a:r>
              <a:rPr lang="fi-FI" dirty="0" err="1"/>
              <a:t>easily</a:t>
            </a:r>
            <a:r>
              <a:rPr lang="fi-FI" dirty="0"/>
              <a:t>.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Object-</a:t>
            </a:r>
            <a:r>
              <a:rPr lang="fi-FI" sz="2800" dirty="0" err="1"/>
              <a:t>orientated</a:t>
            </a:r>
            <a:r>
              <a:rPr lang="fi-FI" sz="2800" dirty="0"/>
              <a:t> </a:t>
            </a:r>
            <a:r>
              <a:rPr lang="fi-FI" sz="2800" dirty="0" err="1"/>
              <a:t>programming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2930832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fi-FI" dirty="0"/>
              <a:t>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procedure</a:t>
            </a:r>
            <a:r>
              <a:rPr lang="fi-FI" dirty="0"/>
              <a:t> </a:t>
            </a:r>
            <a:r>
              <a:rPr lang="fi-FI" dirty="0" err="1"/>
              <a:t>oriented</a:t>
            </a:r>
            <a:r>
              <a:rPr lang="fi-FI" dirty="0"/>
              <a:t> </a:t>
            </a:r>
            <a:r>
              <a:rPr lang="fi-FI" dirty="0" err="1"/>
              <a:t>approach</a:t>
            </a:r>
            <a:r>
              <a:rPr lang="fi-FI" dirty="0"/>
              <a:t>,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problem</a:t>
            </a:r>
            <a:r>
              <a:rPr lang="fi-FI" dirty="0"/>
              <a:t> is </a:t>
            </a:r>
            <a:r>
              <a:rPr lang="fi-FI" dirty="0" err="1"/>
              <a:t>viewed</a:t>
            </a:r>
            <a:r>
              <a:rPr lang="fi-FI" dirty="0"/>
              <a:t> as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sequence</a:t>
            </a:r>
            <a:r>
              <a:rPr lang="fi-FI" dirty="0"/>
              <a:t> of </a:t>
            </a:r>
            <a:r>
              <a:rPr lang="fi-FI" dirty="0" err="1"/>
              <a:t>things</a:t>
            </a:r>
            <a:r>
              <a:rPr lang="fi-FI" dirty="0"/>
              <a:t> to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done</a:t>
            </a:r>
            <a:r>
              <a:rPr lang="fi-FI" dirty="0"/>
              <a:t> </a:t>
            </a:r>
            <a:r>
              <a:rPr lang="fi-FI" dirty="0" err="1"/>
              <a:t>such</a:t>
            </a:r>
            <a:r>
              <a:rPr lang="fi-FI" dirty="0"/>
              <a:t> as </a:t>
            </a:r>
            <a:r>
              <a:rPr lang="fi-FI" dirty="0" err="1"/>
              <a:t>reading</a:t>
            </a:r>
            <a:r>
              <a:rPr lang="fi-FI" dirty="0"/>
              <a:t>, </a:t>
            </a:r>
            <a:r>
              <a:rPr lang="fi-FI" dirty="0" err="1"/>
              <a:t>calculating</a:t>
            </a:r>
            <a:r>
              <a:rPr lang="fi-FI" dirty="0"/>
              <a:t> and </a:t>
            </a:r>
            <a:r>
              <a:rPr lang="fi-FI" dirty="0" err="1"/>
              <a:t>printing</a:t>
            </a:r>
            <a:r>
              <a:rPr lang="fi-FI" dirty="0"/>
              <a:t> </a:t>
            </a:r>
            <a:r>
              <a:rPr lang="fi-FI" dirty="0" err="1"/>
              <a:t>such</a:t>
            </a:r>
            <a:r>
              <a:rPr lang="fi-FI" dirty="0"/>
              <a:t> as </a:t>
            </a:r>
            <a:r>
              <a:rPr lang="fi-FI" dirty="0" err="1"/>
              <a:t>Cobol</a:t>
            </a:r>
            <a:r>
              <a:rPr lang="fi-FI" dirty="0"/>
              <a:t>, Fortran and C.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primary</a:t>
            </a:r>
            <a:r>
              <a:rPr lang="fi-FI" dirty="0"/>
              <a:t> </a:t>
            </a:r>
            <a:r>
              <a:rPr lang="fi-FI" dirty="0" err="1"/>
              <a:t>focus</a:t>
            </a:r>
            <a:r>
              <a:rPr lang="fi-FI" dirty="0"/>
              <a:t> is on </a:t>
            </a:r>
            <a:r>
              <a:rPr lang="fi-FI" dirty="0" err="1"/>
              <a:t>functions</a:t>
            </a:r>
            <a:r>
              <a:rPr lang="fi-FI" dirty="0"/>
              <a:t>.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Object-</a:t>
            </a:r>
            <a:r>
              <a:rPr lang="fi-FI" sz="2800" dirty="0" err="1"/>
              <a:t>orientated</a:t>
            </a:r>
            <a:r>
              <a:rPr lang="fi-FI" sz="2800" dirty="0"/>
              <a:t> </a:t>
            </a:r>
            <a:r>
              <a:rPr lang="fi-FI" sz="2800" dirty="0" err="1"/>
              <a:t>programming</a:t>
            </a:r>
            <a:endParaRPr lang="fi-FI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DF04F5-D40A-5143-AAA8-A62C76E68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02" y="3146561"/>
            <a:ext cx="6833697" cy="354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56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fi-FI" dirty="0" err="1"/>
              <a:t>Procedure</a:t>
            </a:r>
            <a:r>
              <a:rPr lang="fi-FI" dirty="0"/>
              <a:t> </a:t>
            </a:r>
            <a:r>
              <a:rPr lang="fi-FI" dirty="0" err="1"/>
              <a:t>oriented</a:t>
            </a:r>
            <a:r>
              <a:rPr lang="fi-FI" dirty="0"/>
              <a:t> </a:t>
            </a:r>
            <a:r>
              <a:rPr lang="fi-FI" dirty="0" err="1"/>
              <a:t>programming</a:t>
            </a:r>
            <a:r>
              <a:rPr lang="fi-FI" dirty="0"/>
              <a:t> </a:t>
            </a:r>
            <a:r>
              <a:rPr lang="fi-FI" dirty="0" err="1"/>
              <a:t>basically</a:t>
            </a:r>
            <a:r>
              <a:rPr lang="fi-FI" dirty="0"/>
              <a:t> </a:t>
            </a:r>
            <a:r>
              <a:rPr lang="fi-FI" dirty="0" err="1"/>
              <a:t>consists</a:t>
            </a:r>
            <a:r>
              <a:rPr lang="fi-FI" dirty="0"/>
              <a:t> of </a:t>
            </a:r>
            <a:r>
              <a:rPr lang="fi-FI" dirty="0" err="1"/>
              <a:t>writing</a:t>
            </a:r>
            <a:r>
              <a:rPr lang="fi-FI" dirty="0"/>
              <a:t> a </a:t>
            </a:r>
            <a:r>
              <a:rPr lang="fi-FI" dirty="0" err="1"/>
              <a:t>list</a:t>
            </a:r>
            <a:r>
              <a:rPr lang="fi-FI" dirty="0"/>
              <a:t> of </a:t>
            </a:r>
            <a:r>
              <a:rPr lang="fi-FI" dirty="0" err="1"/>
              <a:t>instructions</a:t>
            </a:r>
            <a:r>
              <a:rPr lang="fi-FI" dirty="0"/>
              <a:t> for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computer</a:t>
            </a:r>
            <a:r>
              <a:rPr lang="fi-FI" dirty="0"/>
              <a:t> to </a:t>
            </a:r>
            <a:r>
              <a:rPr lang="fi-FI" dirty="0" err="1"/>
              <a:t>follow</a:t>
            </a:r>
            <a:r>
              <a:rPr lang="fi-FI" dirty="0"/>
              <a:t>, and </a:t>
            </a:r>
            <a:r>
              <a:rPr lang="fi-FI" dirty="0" err="1"/>
              <a:t>organizing</a:t>
            </a:r>
            <a:r>
              <a:rPr lang="fi-FI" dirty="0"/>
              <a:t> </a:t>
            </a:r>
            <a:r>
              <a:rPr lang="fi-FI" dirty="0" err="1"/>
              <a:t>these</a:t>
            </a:r>
            <a:r>
              <a:rPr lang="fi-FI" dirty="0"/>
              <a:t> </a:t>
            </a:r>
            <a:r>
              <a:rPr lang="fi-FI" dirty="0" err="1"/>
              <a:t>instructions</a:t>
            </a:r>
            <a:r>
              <a:rPr lang="fi-FI" dirty="0"/>
              <a:t> into </a:t>
            </a:r>
            <a:r>
              <a:rPr lang="fi-FI" dirty="0" err="1"/>
              <a:t>groups</a:t>
            </a:r>
            <a:r>
              <a:rPr lang="fi-FI" dirty="0"/>
              <a:t> </a:t>
            </a:r>
            <a:r>
              <a:rPr lang="fi-FI" dirty="0" err="1"/>
              <a:t>known</a:t>
            </a:r>
            <a:r>
              <a:rPr lang="fi-FI" dirty="0"/>
              <a:t> as </a:t>
            </a:r>
            <a:r>
              <a:rPr lang="fi-FI" dirty="0" err="1"/>
              <a:t>functions</a:t>
            </a:r>
            <a:r>
              <a:rPr lang="fi-FI" dirty="0"/>
              <a:t>. </a:t>
            </a:r>
          </a:p>
          <a:p>
            <a:endParaRPr lang="fi-FI" dirty="0"/>
          </a:p>
          <a:p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normally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flowcharts</a:t>
            </a:r>
            <a:r>
              <a:rPr lang="fi-FI" dirty="0"/>
              <a:t> to </a:t>
            </a:r>
            <a:r>
              <a:rPr lang="fi-FI" dirty="0" err="1"/>
              <a:t>organize</a:t>
            </a:r>
            <a:r>
              <a:rPr lang="fi-FI" dirty="0"/>
              <a:t> </a:t>
            </a:r>
            <a:r>
              <a:rPr lang="fi-FI" dirty="0" err="1"/>
              <a:t>these</a:t>
            </a:r>
            <a:r>
              <a:rPr lang="fi-FI" dirty="0"/>
              <a:t> </a:t>
            </a:r>
            <a:r>
              <a:rPr lang="fi-FI" dirty="0" err="1"/>
              <a:t>actions</a:t>
            </a:r>
            <a:r>
              <a:rPr lang="fi-FI" dirty="0"/>
              <a:t> and </a:t>
            </a:r>
            <a:r>
              <a:rPr lang="fi-FI" dirty="0" err="1"/>
              <a:t>represent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flow</a:t>
            </a:r>
            <a:r>
              <a:rPr lang="fi-FI" dirty="0"/>
              <a:t> of </a:t>
            </a:r>
            <a:r>
              <a:rPr lang="fi-FI" dirty="0" err="1"/>
              <a:t>control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 action to </a:t>
            </a:r>
            <a:r>
              <a:rPr lang="fi-FI" dirty="0" err="1"/>
              <a:t>another</a:t>
            </a:r>
            <a:r>
              <a:rPr lang="fi-FI" dirty="0"/>
              <a:t>.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Object-</a:t>
            </a:r>
            <a:r>
              <a:rPr lang="fi-FI" sz="2800" dirty="0" err="1"/>
              <a:t>orientated</a:t>
            </a:r>
            <a:r>
              <a:rPr lang="fi-FI" sz="2800" dirty="0"/>
              <a:t> </a:t>
            </a:r>
            <a:r>
              <a:rPr lang="fi-FI" sz="2800" dirty="0" err="1"/>
              <a:t>programming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368391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fi-FI" dirty="0" err="1"/>
              <a:t>Some</a:t>
            </a:r>
            <a:r>
              <a:rPr lang="fi-FI" dirty="0"/>
              <a:t> </a:t>
            </a:r>
            <a:r>
              <a:rPr lang="fi-FI" dirty="0" err="1"/>
              <a:t>characteristics</a:t>
            </a:r>
            <a:r>
              <a:rPr lang="fi-FI" dirty="0"/>
              <a:t> </a:t>
            </a:r>
            <a:r>
              <a:rPr lang="fi-FI" dirty="0" err="1"/>
              <a:t>exhibited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procedure-oriented</a:t>
            </a:r>
            <a:r>
              <a:rPr lang="fi-FI" dirty="0"/>
              <a:t> </a:t>
            </a:r>
            <a:r>
              <a:rPr lang="fi-FI" dirty="0" err="1"/>
              <a:t>programming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: </a:t>
            </a:r>
          </a:p>
          <a:p>
            <a:endParaRPr lang="fi-FI" dirty="0"/>
          </a:p>
          <a:p>
            <a:r>
              <a:rPr lang="fi-FI" sz="2000" dirty="0"/>
              <a:t>• </a:t>
            </a:r>
            <a:r>
              <a:rPr lang="fi-FI" sz="2000" dirty="0" err="1"/>
              <a:t>Emphasis</a:t>
            </a:r>
            <a:r>
              <a:rPr lang="fi-FI" sz="2000" dirty="0"/>
              <a:t> is on </a:t>
            </a:r>
            <a:r>
              <a:rPr lang="fi-FI" sz="2000" dirty="0" err="1"/>
              <a:t>doing</a:t>
            </a:r>
            <a:r>
              <a:rPr lang="fi-FI" sz="2000" dirty="0"/>
              <a:t> </a:t>
            </a:r>
            <a:r>
              <a:rPr lang="fi-FI" sz="2000" dirty="0" err="1"/>
              <a:t>things</a:t>
            </a:r>
            <a:r>
              <a:rPr lang="fi-FI" sz="2000" dirty="0"/>
              <a:t> (</a:t>
            </a:r>
            <a:r>
              <a:rPr lang="fi-FI" sz="2000" dirty="0" err="1"/>
              <a:t>algorithms</a:t>
            </a:r>
            <a:r>
              <a:rPr lang="fi-FI" sz="2000" dirty="0"/>
              <a:t>). </a:t>
            </a:r>
          </a:p>
          <a:p>
            <a:r>
              <a:rPr lang="fi-FI" sz="2000" dirty="0"/>
              <a:t>• </a:t>
            </a:r>
            <a:r>
              <a:rPr lang="fi-FI" sz="2000" dirty="0" err="1"/>
              <a:t>Large</a:t>
            </a:r>
            <a:r>
              <a:rPr lang="fi-FI" sz="2000" dirty="0"/>
              <a:t> </a:t>
            </a:r>
            <a:r>
              <a:rPr lang="fi-FI" sz="2000" dirty="0" err="1"/>
              <a:t>programs</a:t>
            </a:r>
            <a:r>
              <a:rPr lang="fi-FI" sz="2000" dirty="0"/>
              <a:t> </a:t>
            </a:r>
            <a:r>
              <a:rPr lang="fi-FI" sz="2000" dirty="0" err="1"/>
              <a:t>are</a:t>
            </a:r>
            <a:r>
              <a:rPr lang="fi-FI" sz="2000" dirty="0"/>
              <a:t> </a:t>
            </a:r>
            <a:r>
              <a:rPr lang="fi-FI" sz="2000" dirty="0" err="1"/>
              <a:t>divided</a:t>
            </a:r>
            <a:r>
              <a:rPr lang="fi-FI" sz="2000" dirty="0"/>
              <a:t> into </a:t>
            </a:r>
            <a:r>
              <a:rPr lang="fi-FI" sz="2000" dirty="0" err="1"/>
              <a:t>smaller</a:t>
            </a:r>
            <a:r>
              <a:rPr lang="fi-FI" sz="2000" dirty="0"/>
              <a:t> </a:t>
            </a:r>
            <a:r>
              <a:rPr lang="fi-FI" sz="2000" dirty="0" err="1"/>
              <a:t>programs</a:t>
            </a:r>
            <a:r>
              <a:rPr lang="fi-FI" sz="2000" dirty="0"/>
              <a:t> </a:t>
            </a:r>
            <a:r>
              <a:rPr lang="fi-FI" sz="2000" dirty="0" err="1"/>
              <a:t>known</a:t>
            </a:r>
            <a:r>
              <a:rPr lang="fi-FI" sz="2000" dirty="0"/>
              <a:t> as </a:t>
            </a:r>
            <a:r>
              <a:rPr lang="fi-FI" sz="2000" dirty="0" err="1"/>
              <a:t>functions</a:t>
            </a:r>
            <a:r>
              <a:rPr lang="fi-FI" sz="2000" dirty="0"/>
              <a:t>. </a:t>
            </a:r>
          </a:p>
          <a:p>
            <a:r>
              <a:rPr lang="fi-FI" sz="2000" dirty="0"/>
              <a:t>• </a:t>
            </a:r>
            <a:r>
              <a:rPr lang="fi-FI" sz="2000" dirty="0" err="1"/>
              <a:t>Most</a:t>
            </a:r>
            <a:r>
              <a:rPr lang="fi-FI" sz="2000" dirty="0"/>
              <a:t> of </a:t>
            </a:r>
            <a:r>
              <a:rPr lang="fi-FI" sz="2000" dirty="0" err="1"/>
              <a:t>the</a:t>
            </a:r>
            <a:r>
              <a:rPr lang="fi-FI" sz="2000" dirty="0"/>
              <a:t> </a:t>
            </a:r>
            <a:r>
              <a:rPr lang="fi-FI" sz="2000" dirty="0" err="1"/>
              <a:t>functions</a:t>
            </a:r>
            <a:r>
              <a:rPr lang="fi-FI" sz="2000" dirty="0"/>
              <a:t> </a:t>
            </a:r>
            <a:r>
              <a:rPr lang="fi-FI" sz="2000" dirty="0" err="1"/>
              <a:t>share</a:t>
            </a:r>
            <a:r>
              <a:rPr lang="fi-FI" sz="2000" dirty="0"/>
              <a:t> </a:t>
            </a:r>
            <a:r>
              <a:rPr lang="fi-FI" sz="2000" dirty="0" err="1"/>
              <a:t>global</a:t>
            </a:r>
            <a:r>
              <a:rPr lang="fi-FI" sz="2000" dirty="0"/>
              <a:t> data. </a:t>
            </a:r>
          </a:p>
          <a:p>
            <a:r>
              <a:rPr lang="fi-FI" sz="2000" dirty="0"/>
              <a:t>• Data </a:t>
            </a:r>
            <a:r>
              <a:rPr lang="fi-FI" sz="2000" dirty="0" err="1"/>
              <a:t>move</a:t>
            </a:r>
            <a:r>
              <a:rPr lang="fi-FI" sz="2000" dirty="0"/>
              <a:t> </a:t>
            </a:r>
            <a:r>
              <a:rPr lang="fi-FI" sz="2000" dirty="0" err="1"/>
              <a:t>openly</a:t>
            </a:r>
            <a:r>
              <a:rPr lang="fi-FI" sz="2000" dirty="0"/>
              <a:t> </a:t>
            </a:r>
            <a:r>
              <a:rPr lang="fi-FI" sz="2000" dirty="0" err="1"/>
              <a:t>around</a:t>
            </a:r>
            <a:r>
              <a:rPr lang="fi-FI" sz="2000" dirty="0"/>
              <a:t> </a:t>
            </a:r>
            <a:r>
              <a:rPr lang="fi-FI" sz="2000" dirty="0" err="1"/>
              <a:t>the</a:t>
            </a:r>
            <a:r>
              <a:rPr lang="fi-FI" sz="2000" dirty="0"/>
              <a:t> </a:t>
            </a:r>
            <a:r>
              <a:rPr lang="fi-FI" sz="2000" dirty="0" err="1"/>
              <a:t>system</a:t>
            </a:r>
            <a:r>
              <a:rPr lang="fi-FI" sz="2000" dirty="0"/>
              <a:t> </a:t>
            </a:r>
            <a:r>
              <a:rPr lang="fi-FI" sz="2000" dirty="0" err="1"/>
              <a:t>from</a:t>
            </a:r>
            <a:r>
              <a:rPr lang="fi-FI" sz="2000" dirty="0"/>
              <a:t> </a:t>
            </a:r>
            <a:r>
              <a:rPr lang="fi-FI" sz="2000" dirty="0" err="1"/>
              <a:t>function</a:t>
            </a:r>
            <a:r>
              <a:rPr lang="fi-FI" sz="2000" dirty="0"/>
              <a:t> to </a:t>
            </a:r>
            <a:r>
              <a:rPr lang="fi-FI" sz="2000" dirty="0" err="1"/>
              <a:t>function</a:t>
            </a:r>
            <a:r>
              <a:rPr lang="fi-FI" sz="2000" dirty="0"/>
              <a:t>. </a:t>
            </a:r>
          </a:p>
          <a:p>
            <a:r>
              <a:rPr lang="fi-FI" sz="2000" dirty="0"/>
              <a:t>• </a:t>
            </a:r>
            <a:r>
              <a:rPr lang="fi-FI" sz="2000" dirty="0" err="1"/>
              <a:t>Functions</a:t>
            </a:r>
            <a:r>
              <a:rPr lang="fi-FI" sz="2000" dirty="0"/>
              <a:t> </a:t>
            </a:r>
            <a:r>
              <a:rPr lang="fi-FI" sz="2000" dirty="0" err="1"/>
              <a:t>transform</a:t>
            </a:r>
            <a:r>
              <a:rPr lang="fi-FI" sz="2000" dirty="0"/>
              <a:t> data </a:t>
            </a:r>
            <a:r>
              <a:rPr lang="fi-FI" sz="2000" dirty="0" err="1"/>
              <a:t>from</a:t>
            </a:r>
            <a:r>
              <a:rPr lang="fi-FI" sz="2000" dirty="0"/>
              <a:t> </a:t>
            </a:r>
            <a:r>
              <a:rPr lang="fi-FI" sz="2000" dirty="0" err="1"/>
              <a:t>one</a:t>
            </a:r>
            <a:r>
              <a:rPr lang="fi-FI" sz="2000" dirty="0"/>
              <a:t> </a:t>
            </a:r>
            <a:r>
              <a:rPr lang="fi-FI" sz="2000" dirty="0" err="1"/>
              <a:t>form</a:t>
            </a:r>
            <a:r>
              <a:rPr lang="fi-FI" sz="2000" dirty="0"/>
              <a:t> to </a:t>
            </a:r>
            <a:r>
              <a:rPr lang="fi-FI" sz="2000" dirty="0" err="1"/>
              <a:t>another</a:t>
            </a:r>
            <a:r>
              <a:rPr lang="fi-FI" sz="2000" dirty="0"/>
              <a:t>. </a:t>
            </a:r>
          </a:p>
          <a:p>
            <a:r>
              <a:rPr lang="fi-FI" sz="2000" dirty="0"/>
              <a:t>• </a:t>
            </a:r>
            <a:r>
              <a:rPr lang="fi-FI" sz="2000" dirty="0" err="1"/>
              <a:t>Employs</a:t>
            </a:r>
            <a:r>
              <a:rPr lang="fi-FI" sz="2000" dirty="0"/>
              <a:t> top-</a:t>
            </a:r>
            <a:r>
              <a:rPr lang="fi-FI" sz="2000" dirty="0" err="1"/>
              <a:t>down</a:t>
            </a:r>
            <a:r>
              <a:rPr lang="fi-FI" sz="2000" dirty="0"/>
              <a:t> </a:t>
            </a:r>
            <a:r>
              <a:rPr lang="fi-FI" sz="2000" dirty="0" err="1"/>
              <a:t>approach</a:t>
            </a:r>
            <a:r>
              <a:rPr lang="fi-FI" sz="2000" dirty="0"/>
              <a:t> in </a:t>
            </a:r>
            <a:r>
              <a:rPr lang="fi-FI" sz="2000" dirty="0" err="1"/>
              <a:t>program</a:t>
            </a:r>
            <a:r>
              <a:rPr lang="fi-FI" sz="2000" dirty="0"/>
              <a:t> design.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Object-</a:t>
            </a:r>
            <a:r>
              <a:rPr lang="fi-FI" sz="2800" dirty="0" err="1"/>
              <a:t>orientated</a:t>
            </a:r>
            <a:r>
              <a:rPr lang="fi-FI" sz="2800" dirty="0"/>
              <a:t> </a:t>
            </a:r>
            <a:r>
              <a:rPr lang="fi-FI" sz="2800" dirty="0" err="1"/>
              <a:t>programming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3218243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2596861"/>
            <a:ext cx="8262258" cy="1453152"/>
          </a:xfrm>
        </p:spPr>
        <p:txBody>
          <a:bodyPr/>
          <a:lstStyle/>
          <a:p>
            <a:pPr algn="ctr"/>
            <a:r>
              <a:rPr lang="fi-FI" dirty="0"/>
              <a:t>Object-</a:t>
            </a:r>
            <a:r>
              <a:rPr lang="fi-FI" dirty="0" err="1"/>
              <a:t>oriented</a:t>
            </a:r>
            <a:r>
              <a:rPr lang="fi-FI" dirty="0"/>
              <a:t> </a:t>
            </a:r>
            <a:r>
              <a:rPr lang="fi-FI" dirty="0" err="1"/>
              <a:t>programming</a:t>
            </a:r>
            <a:r>
              <a:rPr lang="fi-FI" dirty="0"/>
              <a:t> (OOP) is a </a:t>
            </a:r>
            <a:r>
              <a:rPr lang="fi-FI" dirty="0" err="1"/>
              <a:t>programming</a:t>
            </a:r>
            <a:r>
              <a:rPr lang="fi-FI" dirty="0"/>
              <a:t> </a:t>
            </a:r>
            <a:r>
              <a:rPr lang="fi-FI" dirty="0" err="1"/>
              <a:t>language</a:t>
            </a:r>
            <a:r>
              <a:rPr lang="fi-FI" dirty="0"/>
              <a:t> </a:t>
            </a:r>
            <a:r>
              <a:rPr lang="fi-FI" dirty="0" err="1"/>
              <a:t>model</a:t>
            </a:r>
            <a:r>
              <a:rPr lang="fi-FI" dirty="0"/>
              <a:t> </a:t>
            </a:r>
            <a:r>
              <a:rPr lang="fi-FI" dirty="0" err="1"/>
              <a:t>organized</a:t>
            </a:r>
            <a:r>
              <a:rPr lang="fi-FI" dirty="0"/>
              <a:t> </a:t>
            </a:r>
            <a:r>
              <a:rPr lang="fi-FI" dirty="0" err="1"/>
              <a:t>around</a:t>
            </a:r>
            <a:r>
              <a:rPr lang="fi-FI" dirty="0"/>
              <a:t> </a:t>
            </a:r>
            <a:r>
              <a:rPr lang="fi-FI" dirty="0" err="1"/>
              <a:t>objects</a:t>
            </a:r>
            <a:r>
              <a:rPr lang="fi-FI" dirty="0"/>
              <a:t> </a:t>
            </a:r>
            <a:r>
              <a:rPr lang="fi-FI" dirty="0" err="1"/>
              <a:t>rather</a:t>
            </a:r>
            <a:r>
              <a:rPr lang="fi-FI" dirty="0"/>
              <a:t> </a:t>
            </a:r>
            <a:r>
              <a:rPr lang="fi-FI" dirty="0" err="1"/>
              <a:t>than</a:t>
            </a:r>
            <a:r>
              <a:rPr lang="fi-FI" dirty="0"/>
              <a:t> "</a:t>
            </a:r>
            <a:r>
              <a:rPr lang="fi-FI" dirty="0" err="1"/>
              <a:t>actions</a:t>
            </a:r>
            <a:r>
              <a:rPr lang="fi-FI" dirty="0"/>
              <a:t>" and data </a:t>
            </a:r>
            <a:r>
              <a:rPr lang="fi-FI" dirty="0" err="1"/>
              <a:t>rather</a:t>
            </a:r>
            <a:r>
              <a:rPr lang="fi-FI" dirty="0"/>
              <a:t> </a:t>
            </a:r>
            <a:r>
              <a:rPr lang="fi-FI" dirty="0" err="1"/>
              <a:t>than</a:t>
            </a:r>
            <a:r>
              <a:rPr lang="fi-FI" dirty="0"/>
              <a:t> </a:t>
            </a:r>
            <a:r>
              <a:rPr lang="fi-FI" dirty="0" err="1"/>
              <a:t>logic</a:t>
            </a:r>
            <a:r>
              <a:rPr lang="fi-FI" dirty="0"/>
              <a:t>.</a:t>
            </a:r>
            <a:endParaRPr lang="fi-FI" sz="20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Object-</a:t>
            </a:r>
            <a:r>
              <a:rPr lang="fi-FI" sz="2800" dirty="0" err="1"/>
              <a:t>orientated</a:t>
            </a:r>
            <a:r>
              <a:rPr lang="fi-FI" sz="2800" dirty="0"/>
              <a:t> </a:t>
            </a:r>
            <a:r>
              <a:rPr lang="fi-FI" sz="2800" dirty="0" err="1"/>
              <a:t>programming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915191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1453152"/>
          </a:xfrm>
        </p:spPr>
        <p:txBody>
          <a:bodyPr/>
          <a:lstStyle/>
          <a:p>
            <a:r>
              <a:rPr lang="fi-FI" dirty="0" err="1"/>
              <a:t>Some</a:t>
            </a:r>
            <a:r>
              <a:rPr lang="fi-FI" dirty="0"/>
              <a:t> </a:t>
            </a:r>
            <a:r>
              <a:rPr lang="fi-FI" dirty="0" err="1"/>
              <a:t>characteristics</a:t>
            </a:r>
            <a:r>
              <a:rPr lang="fi-FI" dirty="0"/>
              <a:t> </a:t>
            </a:r>
            <a:r>
              <a:rPr lang="fi-FI" dirty="0" err="1"/>
              <a:t>exhibited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procedure-oriented</a:t>
            </a:r>
            <a:r>
              <a:rPr lang="fi-FI" dirty="0"/>
              <a:t> </a:t>
            </a:r>
            <a:r>
              <a:rPr lang="fi-FI" dirty="0" err="1"/>
              <a:t>programming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: </a:t>
            </a:r>
          </a:p>
          <a:p>
            <a:endParaRPr lang="fi-FI" dirty="0"/>
          </a:p>
          <a:p>
            <a:r>
              <a:rPr lang="fi-FI" sz="2000" dirty="0"/>
              <a:t>• </a:t>
            </a:r>
            <a:r>
              <a:rPr lang="fi-FI" sz="2000" dirty="0" err="1"/>
              <a:t>Emphasis</a:t>
            </a:r>
            <a:r>
              <a:rPr lang="fi-FI" sz="2000" dirty="0"/>
              <a:t> is on </a:t>
            </a:r>
            <a:r>
              <a:rPr lang="fi-FI" sz="2000" dirty="0" err="1"/>
              <a:t>doing</a:t>
            </a:r>
            <a:r>
              <a:rPr lang="fi-FI" sz="2000" dirty="0"/>
              <a:t> </a:t>
            </a:r>
            <a:r>
              <a:rPr lang="fi-FI" sz="2000" dirty="0" err="1"/>
              <a:t>things</a:t>
            </a:r>
            <a:r>
              <a:rPr lang="fi-FI" sz="2000" dirty="0"/>
              <a:t> (</a:t>
            </a:r>
            <a:r>
              <a:rPr lang="fi-FI" sz="2000" dirty="0" err="1"/>
              <a:t>algorithms</a:t>
            </a:r>
            <a:r>
              <a:rPr lang="fi-FI" sz="2000" dirty="0"/>
              <a:t>). </a:t>
            </a:r>
          </a:p>
          <a:p>
            <a:r>
              <a:rPr lang="fi-FI" sz="2000" dirty="0"/>
              <a:t>• </a:t>
            </a:r>
            <a:r>
              <a:rPr lang="fi-FI" sz="2000" dirty="0" err="1"/>
              <a:t>Large</a:t>
            </a:r>
            <a:r>
              <a:rPr lang="fi-FI" sz="2000" dirty="0"/>
              <a:t> </a:t>
            </a:r>
            <a:r>
              <a:rPr lang="fi-FI" sz="2000" dirty="0" err="1"/>
              <a:t>programs</a:t>
            </a:r>
            <a:r>
              <a:rPr lang="fi-FI" sz="2000" dirty="0"/>
              <a:t> </a:t>
            </a:r>
            <a:r>
              <a:rPr lang="fi-FI" sz="2000" dirty="0" err="1"/>
              <a:t>are</a:t>
            </a:r>
            <a:r>
              <a:rPr lang="fi-FI" sz="2000" dirty="0"/>
              <a:t> </a:t>
            </a:r>
            <a:r>
              <a:rPr lang="fi-FI" sz="2000" dirty="0" err="1"/>
              <a:t>divided</a:t>
            </a:r>
            <a:r>
              <a:rPr lang="fi-FI" sz="2000" dirty="0"/>
              <a:t> into </a:t>
            </a:r>
            <a:r>
              <a:rPr lang="fi-FI" sz="2000" dirty="0" err="1"/>
              <a:t>smaller</a:t>
            </a:r>
            <a:r>
              <a:rPr lang="fi-FI" sz="2000" dirty="0"/>
              <a:t> </a:t>
            </a:r>
            <a:r>
              <a:rPr lang="fi-FI" sz="2000" dirty="0" err="1"/>
              <a:t>programs</a:t>
            </a:r>
            <a:r>
              <a:rPr lang="fi-FI" sz="2000" dirty="0"/>
              <a:t> </a:t>
            </a:r>
            <a:r>
              <a:rPr lang="fi-FI" sz="2000" dirty="0" err="1"/>
              <a:t>known</a:t>
            </a:r>
            <a:r>
              <a:rPr lang="fi-FI" sz="2000" dirty="0"/>
              <a:t> as </a:t>
            </a:r>
            <a:r>
              <a:rPr lang="fi-FI" sz="2000" dirty="0" err="1"/>
              <a:t>functions</a:t>
            </a:r>
            <a:r>
              <a:rPr lang="fi-FI" sz="2000" dirty="0"/>
              <a:t>. </a:t>
            </a:r>
          </a:p>
          <a:p>
            <a:r>
              <a:rPr lang="fi-FI" sz="2000" dirty="0"/>
              <a:t>• </a:t>
            </a:r>
            <a:r>
              <a:rPr lang="fi-FI" sz="2000" dirty="0" err="1"/>
              <a:t>Most</a:t>
            </a:r>
            <a:r>
              <a:rPr lang="fi-FI" sz="2000" dirty="0"/>
              <a:t> of </a:t>
            </a:r>
            <a:r>
              <a:rPr lang="fi-FI" sz="2000" dirty="0" err="1"/>
              <a:t>the</a:t>
            </a:r>
            <a:r>
              <a:rPr lang="fi-FI" sz="2000" dirty="0"/>
              <a:t> </a:t>
            </a:r>
            <a:r>
              <a:rPr lang="fi-FI" sz="2000" dirty="0" err="1"/>
              <a:t>functions</a:t>
            </a:r>
            <a:r>
              <a:rPr lang="fi-FI" sz="2000" dirty="0"/>
              <a:t> </a:t>
            </a:r>
            <a:r>
              <a:rPr lang="fi-FI" sz="2000" dirty="0" err="1"/>
              <a:t>share</a:t>
            </a:r>
            <a:r>
              <a:rPr lang="fi-FI" sz="2000" dirty="0"/>
              <a:t> </a:t>
            </a:r>
            <a:r>
              <a:rPr lang="fi-FI" sz="2000" dirty="0" err="1"/>
              <a:t>global</a:t>
            </a:r>
            <a:r>
              <a:rPr lang="fi-FI" sz="2000" dirty="0"/>
              <a:t> data. </a:t>
            </a:r>
          </a:p>
          <a:p>
            <a:r>
              <a:rPr lang="fi-FI" sz="2000" dirty="0"/>
              <a:t>• Data </a:t>
            </a:r>
            <a:r>
              <a:rPr lang="fi-FI" sz="2000" dirty="0" err="1"/>
              <a:t>move</a:t>
            </a:r>
            <a:r>
              <a:rPr lang="fi-FI" sz="2000" dirty="0"/>
              <a:t> </a:t>
            </a:r>
            <a:r>
              <a:rPr lang="fi-FI" sz="2000" dirty="0" err="1"/>
              <a:t>openly</a:t>
            </a:r>
            <a:r>
              <a:rPr lang="fi-FI" sz="2000" dirty="0"/>
              <a:t> </a:t>
            </a:r>
            <a:r>
              <a:rPr lang="fi-FI" sz="2000" dirty="0" err="1"/>
              <a:t>around</a:t>
            </a:r>
            <a:r>
              <a:rPr lang="fi-FI" sz="2000" dirty="0"/>
              <a:t> </a:t>
            </a:r>
            <a:r>
              <a:rPr lang="fi-FI" sz="2000" dirty="0" err="1"/>
              <a:t>the</a:t>
            </a:r>
            <a:r>
              <a:rPr lang="fi-FI" sz="2000" dirty="0"/>
              <a:t> </a:t>
            </a:r>
            <a:r>
              <a:rPr lang="fi-FI" sz="2000" dirty="0" err="1"/>
              <a:t>system</a:t>
            </a:r>
            <a:r>
              <a:rPr lang="fi-FI" sz="2000" dirty="0"/>
              <a:t> </a:t>
            </a:r>
            <a:r>
              <a:rPr lang="fi-FI" sz="2000" dirty="0" err="1"/>
              <a:t>from</a:t>
            </a:r>
            <a:r>
              <a:rPr lang="fi-FI" sz="2000" dirty="0"/>
              <a:t> </a:t>
            </a:r>
            <a:r>
              <a:rPr lang="fi-FI" sz="2000" dirty="0" err="1"/>
              <a:t>function</a:t>
            </a:r>
            <a:r>
              <a:rPr lang="fi-FI" sz="2000" dirty="0"/>
              <a:t> to </a:t>
            </a:r>
            <a:r>
              <a:rPr lang="fi-FI" sz="2000" dirty="0" err="1"/>
              <a:t>function</a:t>
            </a:r>
            <a:r>
              <a:rPr lang="fi-FI" sz="2000" dirty="0"/>
              <a:t>. </a:t>
            </a:r>
          </a:p>
          <a:p>
            <a:r>
              <a:rPr lang="fi-FI" sz="2000" dirty="0"/>
              <a:t>• </a:t>
            </a:r>
            <a:r>
              <a:rPr lang="fi-FI" sz="2000" dirty="0" err="1"/>
              <a:t>Functions</a:t>
            </a:r>
            <a:r>
              <a:rPr lang="fi-FI" sz="2000" dirty="0"/>
              <a:t> </a:t>
            </a:r>
            <a:r>
              <a:rPr lang="fi-FI" sz="2000" dirty="0" err="1"/>
              <a:t>transform</a:t>
            </a:r>
            <a:r>
              <a:rPr lang="fi-FI" sz="2000" dirty="0"/>
              <a:t> data </a:t>
            </a:r>
            <a:r>
              <a:rPr lang="fi-FI" sz="2000" dirty="0" err="1"/>
              <a:t>from</a:t>
            </a:r>
            <a:r>
              <a:rPr lang="fi-FI" sz="2000" dirty="0"/>
              <a:t> </a:t>
            </a:r>
            <a:r>
              <a:rPr lang="fi-FI" sz="2000" dirty="0" err="1"/>
              <a:t>one</a:t>
            </a:r>
            <a:r>
              <a:rPr lang="fi-FI" sz="2000" dirty="0"/>
              <a:t> </a:t>
            </a:r>
            <a:r>
              <a:rPr lang="fi-FI" sz="2000" dirty="0" err="1"/>
              <a:t>form</a:t>
            </a:r>
            <a:r>
              <a:rPr lang="fi-FI" sz="2000" dirty="0"/>
              <a:t> to </a:t>
            </a:r>
            <a:r>
              <a:rPr lang="fi-FI" sz="2000" dirty="0" err="1"/>
              <a:t>another</a:t>
            </a:r>
            <a:r>
              <a:rPr lang="fi-FI" sz="2000" dirty="0"/>
              <a:t>. </a:t>
            </a:r>
          </a:p>
          <a:p>
            <a:r>
              <a:rPr lang="fi-FI" sz="2000" dirty="0"/>
              <a:t>• </a:t>
            </a:r>
            <a:r>
              <a:rPr lang="fi-FI" sz="2000" dirty="0" err="1"/>
              <a:t>Employs</a:t>
            </a:r>
            <a:r>
              <a:rPr lang="fi-FI" sz="2000" dirty="0"/>
              <a:t> top-</a:t>
            </a:r>
            <a:r>
              <a:rPr lang="fi-FI" sz="2000" dirty="0" err="1"/>
              <a:t>down</a:t>
            </a:r>
            <a:r>
              <a:rPr lang="fi-FI" sz="2000" dirty="0"/>
              <a:t> </a:t>
            </a:r>
            <a:r>
              <a:rPr lang="fi-FI" sz="2000" dirty="0" err="1"/>
              <a:t>approach</a:t>
            </a:r>
            <a:r>
              <a:rPr lang="fi-FI" sz="2000" dirty="0"/>
              <a:t> in </a:t>
            </a:r>
            <a:r>
              <a:rPr lang="fi-FI" sz="2000" dirty="0" err="1"/>
              <a:t>program</a:t>
            </a:r>
            <a:r>
              <a:rPr lang="fi-FI" sz="2000" dirty="0"/>
              <a:t> design.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Object-</a:t>
            </a:r>
            <a:r>
              <a:rPr lang="fi-FI" sz="2800" dirty="0" err="1"/>
              <a:t>orientated</a:t>
            </a:r>
            <a:r>
              <a:rPr lang="fi-FI" sz="2800" dirty="0"/>
              <a:t> </a:t>
            </a:r>
            <a:r>
              <a:rPr lang="fi-FI" sz="2800" dirty="0" err="1"/>
              <a:t>programming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1657475674"/>
      </p:ext>
    </p:extLst>
  </p:cSld>
  <p:clrMapOvr>
    <a:masterClrMapping/>
  </p:clrMapOvr>
</p:sld>
</file>

<file path=ppt/theme/theme1.xml><?xml version="1.0" encoding="utf-8"?>
<a:theme xmlns:a="http://schemas.openxmlformats.org/drawingml/2006/main" name="CENTRIA 2017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C73D018995741A39232355BFA298B" ma:contentTypeVersion="3" ma:contentTypeDescription="Create a new document." ma:contentTypeScope="" ma:versionID="4f29f4f1ffe54ab2c54dc7adccf934ee">
  <xsd:schema xmlns:xsd="http://www.w3.org/2001/XMLSchema" xmlns:xs="http://www.w3.org/2001/XMLSchema" xmlns:p="http://schemas.microsoft.com/office/2006/metadata/properties" xmlns:ns2="c3866cd0-27f3-4bc4-8745-0484ecbb38ee" targetNamespace="http://schemas.microsoft.com/office/2006/metadata/properties" ma:root="true" ma:fieldsID="e68b996a5c3d0cbb72b85f3e281e52dd" ns2:_="">
    <xsd:import namespace="c3866cd0-27f3-4bc4-8745-0484ecbb38e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866cd0-27f3-4bc4-8745-0484ecbb38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A68FA58-AE92-4F21-8864-D17AC775AA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866cd0-27f3-4bc4-8745-0484ecbb38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67FDB01-AF0B-43BA-AAF4-5744AB83392C}">
  <ds:schemaRefs>
    <ds:schemaRef ds:uri="http://purl.org/dc/elements/1.1/"/>
    <ds:schemaRef ds:uri="http://schemas.microsoft.com/office/2006/metadata/properties"/>
    <ds:schemaRef ds:uri="c3866cd0-27f3-4bc4-8745-0484ecbb38ee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E3EF240-F263-489F-961D-F6C27DCFB26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15606</TotalTime>
  <Words>1514</Words>
  <Application>Microsoft Macintosh PowerPoint</Application>
  <PresentationFormat>On-screen Show (4:3)</PresentationFormat>
  <Paragraphs>189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Corbel</vt:lpstr>
      <vt:lpstr>Verdana</vt:lpstr>
      <vt:lpstr>CENTRIA 2017</vt:lpstr>
      <vt:lpstr>Basics in programming  4.3.2019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Centria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Johanna Essel</dc:creator>
  <cp:lastModifiedBy>Jari Isohanni</cp:lastModifiedBy>
  <cp:revision>199</cp:revision>
  <dcterms:created xsi:type="dcterms:W3CDTF">2017-05-08T07:46:11Z</dcterms:created>
  <dcterms:modified xsi:type="dcterms:W3CDTF">2019-10-23T19:55:57Z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0x01010005FC73D018995741A39232355BFA298B</vt:lpwstr>
  </property>
</Properties>
</file>